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2"/>
  </p:notesMasterIdLst>
  <p:sldIdLst>
    <p:sldId id="256" r:id="rId2"/>
    <p:sldId id="257" r:id="rId3"/>
    <p:sldId id="258" r:id="rId4"/>
    <p:sldId id="259" r:id="rId5"/>
    <p:sldId id="265" r:id="rId6"/>
    <p:sldId id="261" r:id="rId7"/>
    <p:sldId id="266" r:id="rId8"/>
    <p:sldId id="264" r:id="rId9"/>
    <p:sldId id="267" r:id="rId10"/>
    <p:sldId id="268" r:id="rId11"/>
    <p:sldId id="269" r:id="rId12"/>
    <p:sldId id="270" r:id="rId13"/>
    <p:sldId id="271" r:id="rId14"/>
    <p:sldId id="272" r:id="rId15"/>
    <p:sldId id="273" r:id="rId16"/>
    <p:sldId id="262" r:id="rId17"/>
    <p:sldId id="274" r:id="rId18"/>
    <p:sldId id="275" r:id="rId19"/>
    <p:sldId id="263" r:id="rId20"/>
    <p:sldId id="260"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70"/>
    <p:restoredTop sz="89043"/>
  </p:normalViewPr>
  <p:slideViewPr>
    <p:cSldViewPr snapToGrid="0" snapToObjects="1">
      <p:cViewPr varScale="1">
        <p:scale>
          <a:sx n="84" d="100"/>
          <a:sy n="84" d="100"/>
        </p:scale>
        <p:origin x="200"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8F1DCE-DF25-F547-929F-EF73610F5CAA}" type="doc">
      <dgm:prSet loTypeId="urn:microsoft.com/office/officeart/2005/8/layout/arrow1" loCatId="" qsTypeId="urn:microsoft.com/office/officeart/2005/8/quickstyle/simple1" qsCatId="simple" csTypeId="urn:microsoft.com/office/officeart/2005/8/colors/accent1_2" csCatId="accent1" phldr="1"/>
      <dgm:spPr/>
      <dgm:t>
        <a:bodyPr/>
        <a:lstStyle/>
        <a:p>
          <a:endParaRPr lang="en-US"/>
        </a:p>
      </dgm:t>
    </dgm:pt>
    <dgm:pt modelId="{3C71996D-B4C4-E542-B18E-CA12BEB3711B}">
      <dgm:prSet phldrT="[Text]"/>
      <dgm:spPr/>
      <dgm:t>
        <a:bodyPr/>
        <a:lstStyle/>
        <a:p>
          <a:r>
            <a:rPr lang="en-US" dirty="0" err="1"/>
            <a:t>Pen&amp;Paper</a:t>
          </a:r>
          <a:r>
            <a:rPr lang="en-US" dirty="0"/>
            <a:t> </a:t>
          </a:r>
        </a:p>
      </dgm:t>
    </dgm:pt>
    <dgm:pt modelId="{61CA5390-B1E6-BC4E-A085-C48A0ABFE33E}" type="parTrans" cxnId="{550857A3-9F8D-DA46-BC71-9218AB1624DE}">
      <dgm:prSet/>
      <dgm:spPr/>
      <dgm:t>
        <a:bodyPr/>
        <a:lstStyle/>
        <a:p>
          <a:endParaRPr lang="en-US"/>
        </a:p>
      </dgm:t>
    </dgm:pt>
    <dgm:pt modelId="{6FC2D053-2CBC-7840-8696-F4D4237F1026}" type="sibTrans" cxnId="{550857A3-9F8D-DA46-BC71-9218AB1624DE}">
      <dgm:prSet/>
      <dgm:spPr/>
      <dgm:t>
        <a:bodyPr/>
        <a:lstStyle/>
        <a:p>
          <a:endParaRPr lang="en-US"/>
        </a:p>
      </dgm:t>
    </dgm:pt>
    <dgm:pt modelId="{34F83EAF-CEC9-0543-8F84-DB0CB8695E45}">
      <dgm:prSet phldrT="[Text]"/>
      <dgm:spPr/>
      <dgm:t>
        <a:bodyPr/>
        <a:lstStyle/>
        <a:p>
          <a:r>
            <a:rPr lang="en-US" dirty="0"/>
            <a:t>Computation</a:t>
          </a:r>
        </a:p>
      </dgm:t>
    </dgm:pt>
    <dgm:pt modelId="{76AC945D-5EFD-7E47-BA4A-DF568C14E0EA}" type="parTrans" cxnId="{AD2A7B39-19A4-564C-8224-1181BB37FDA4}">
      <dgm:prSet/>
      <dgm:spPr/>
      <dgm:t>
        <a:bodyPr/>
        <a:lstStyle/>
        <a:p>
          <a:endParaRPr lang="en-US"/>
        </a:p>
      </dgm:t>
    </dgm:pt>
    <dgm:pt modelId="{32FE0C02-D7D9-A048-A922-FDF094F87166}" type="sibTrans" cxnId="{AD2A7B39-19A4-564C-8224-1181BB37FDA4}">
      <dgm:prSet/>
      <dgm:spPr/>
      <dgm:t>
        <a:bodyPr/>
        <a:lstStyle/>
        <a:p>
          <a:endParaRPr lang="en-US"/>
        </a:p>
      </dgm:t>
    </dgm:pt>
    <dgm:pt modelId="{4BF1F546-F73A-8C43-976C-2F8038692B04}" type="pres">
      <dgm:prSet presAssocID="{438F1DCE-DF25-F547-929F-EF73610F5CAA}" presName="cycle" presStyleCnt="0">
        <dgm:presLayoutVars>
          <dgm:dir/>
          <dgm:resizeHandles val="exact"/>
        </dgm:presLayoutVars>
      </dgm:prSet>
      <dgm:spPr/>
    </dgm:pt>
    <dgm:pt modelId="{D47707BC-8CCD-1B44-B8D3-0ED4C505A968}" type="pres">
      <dgm:prSet presAssocID="{3C71996D-B4C4-E542-B18E-CA12BEB3711B}" presName="arrow" presStyleLbl="node1" presStyleIdx="0" presStyleCnt="2" custRadScaleRad="101306" custRadScaleInc="4952">
        <dgm:presLayoutVars>
          <dgm:bulletEnabled val="1"/>
        </dgm:presLayoutVars>
      </dgm:prSet>
      <dgm:spPr/>
    </dgm:pt>
    <dgm:pt modelId="{FEFFC8B8-629D-E04D-9E41-AE0F965B28FB}" type="pres">
      <dgm:prSet presAssocID="{34F83EAF-CEC9-0543-8F84-DB0CB8695E45}" presName="arrow" presStyleLbl="node1" presStyleIdx="1" presStyleCnt="2">
        <dgm:presLayoutVars>
          <dgm:bulletEnabled val="1"/>
        </dgm:presLayoutVars>
      </dgm:prSet>
      <dgm:spPr/>
    </dgm:pt>
  </dgm:ptLst>
  <dgm:cxnLst>
    <dgm:cxn modelId="{AD2A7B39-19A4-564C-8224-1181BB37FDA4}" srcId="{438F1DCE-DF25-F547-929F-EF73610F5CAA}" destId="{34F83EAF-CEC9-0543-8F84-DB0CB8695E45}" srcOrd="1" destOrd="0" parTransId="{76AC945D-5EFD-7E47-BA4A-DF568C14E0EA}" sibTransId="{32FE0C02-D7D9-A048-A922-FDF094F87166}"/>
    <dgm:cxn modelId="{30705F4A-7EB0-C647-850E-E517E6F56257}" type="presOf" srcId="{3C71996D-B4C4-E542-B18E-CA12BEB3711B}" destId="{D47707BC-8CCD-1B44-B8D3-0ED4C505A968}" srcOrd="0" destOrd="0" presId="urn:microsoft.com/office/officeart/2005/8/layout/arrow1"/>
    <dgm:cxn modelId="{550857A3-9F8D-DA46-BC71-9218AB1624DE}" srcId="{438F1DCE-DF25-F547-929F-EF73610F5CAA}" destId="{3C71996D-B4C4-E542-B18E-CA12BEB3711B}" srcOrd="0" destOrd="0" parTransId="{61CA5390-B1E6-BC4E-A085-C48A0ABFE33E}" sibTransId="{6FC2D053-2CBC-7840-8696-F4D4237F1026}"/>
    <dgm:cxn modelId="{761C52B8-0AF3-B040-9239-FF5F3CA64FF0}" type="presOf" srcId="{438F1DCE-DF25-F547-929F-EF73610F5CAA}" destId="{4BF1F546-F73A-8C43-976C-2F8038692B04}" srcOrd="0" destOrd="0" presId="urn:microsoft.com/office/officeart/2005/8/layout/arrow1"/>
    <dgm:cxn modelId="{43EC45D0-ACF3-4E4E-95B2-958B706E1D3D}" type="presOf" srcId="{34F83EAF-CEC9-0543-8F84-DB0CB8695E45}" destId="{FEFFC8B8-629D-E04D-9E41-AE0F965B28FB}" srcOrd="0" destOrd="0" presId="urn:microsoft.com/office/officeart/2005/8/layout/arrow1"/>
    <dgm:cxn modelId="{B42E80B9-C7DB-8A41-9580-EE27E0FCF3C6}" type="presParOf" srcId="{4BF1F546-F73A-8C43-976C-2F8038692B04}" destId="{D47707BC-8CCD-1B44-B8D3-0ED4C505A968}" srcOrd="0" destOrd="0" presId="urn:microsoft.com/office/officeart/2005/8/layout/arrow1"/>
    <dgm:cxn modelId="{F3F9BD7D-BD9D-9244-85C0-F9B85BDFD156}" type="presParOf" srcId="{4BF1F546-F73A-8C43-976C-2F8038692B04}" destId="{FEFFC8B8-629D-E04D-9E41-AE0F965B28FB}" srcOrd="1" destOrd="0" presId="urn:microsoft.com/office/officeart/2005/8/layout/arrow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38F1DCE-DF25-F547-929F-EF73610F5CAA}" type="doc">
      <dgm:prSet loTypeId="urn:microsoft.com/office/officeart/2005/8/layout/arrow1" loCatId="" qsTypeId="urn:microsoft.com/office/officeart/2005/8/quickstyle/simple1" qsCatId="simple" csTypeId="urn:microsoft.com/office/officeart/2005/8/colors/accent1_2" csCatId="accent1" phldr="1"/>
      <dgm:spPr/>
      <dgm:t>
        <a:bodyPr/>
        <a:lstStyle/>
        <a:p>
          <a:endParaRPr lang="en-US"/>
        </a:p>
      </dgm:t>
    </dgm:pt>
    <dgm:pt modelId="{3C71996D-B4C4-E542-B18E-CA12BEB3711B}">
      <dgm:prSet phldrT="[Text]"/>
      <dgm:spPr/>
      <dgm:t>
        <a:bodyPr/>
        <a:lstStyle/>
        <a:p>
          <a:r>
            <a:rPr lang="en-US" dirty="0" err="1"/>
            <a:t>Pen&amp;Paper</a:t>
          </a:r>
          <a:r>
            <a:rPr lang="en-US" dirty="0"/>
            <a:t> </a:t>
          </a:r>
        </a:p>
      </dgm:t>
    </dgm:pt>
    <dgm:pt modelId="{61CA5390-B1E6-BC4E-A085-C48A0ABFE33E}" type="parTrans" cxnId="{550857A3-9F8D-DA46-BC71-9218AB1624DE}">
      <dgm:prSet/>
      <dgm:spPr/>
      <dgm:t>
        <a:bodyPr/>
        <a:lstStyle/>
        <a:p>
          <a:endParaRPr lang="en-US"/>
        </a:p>
      </dgm:t>
    </dgm:pt>
    <dgm:pt modelId="{6FC2D053-2CBC-7840-8696-F4D4237F1026}" type="sibTrans" cxnId="{550857A3-9F8D-DA46-BC71-9218AB1624DE}">
      <dgm:prSet/>
      <dgm:spPr/>
      <dgm:t>
        <a:bodyPr/>
        <a:lstStyle/>
        <a:p>
          <a:endParaRPr lang="en-US"/>
        </a:p>
      </dgm:t>
    </dgm:pt>
    <dgm:pt modelId="{34F83EAF-CEC9-0543-8F84-DB0CB8695E45}">
      <dgm:prSet phldrT="[Text]"/>
      <dgm:spPr/>
      <dgm:t>
        <a:bodyPr/>
        <a:lstStyle/>
        <a:p>
          <a:r>
            <a:rPr lang="en-US" dirty="0"/>
            <a:t>Computation</a:t>
          </a:r>
        </a:p>
      </dgm:t>
    </dgm:pt>
    <dgm:pt modelId="{76AC945D-5EFD-7E47-BA4A-DF568C14E0EA}" type="parTrans" cxnId="{AD2A7B39-19A4-564C-8224-1181BB37FDA4}">
      <dgm:prSet/>
      <dgm:spPr/>
      <dgm:t>
        <a:bodyPr/>
        <a:lstStyle/>
        <a:p>
          <a:endParaRPr lang="en-US"/>
        </a:p>
      </dgm:t>
    </dgm:pt>
    <dgm:pt modelId="{32FE0C02-D7D9-A048-A922-FDF094F87166}" type="sibTrans" cxnId="{AD2A7B39-19A4-564C-8224-1181BB37FDA4}">
      <dgm:prSet/>
      <dgm:spPr/>
      <dgm:t>
        <a:bodyPr/>
        <a:lstStyle/>
        <a:p>
          <a:endParaRPr lang="en-US"/>
        </a:p>
      </dgm:t>
    </dgm:pt>
    <dgm:pt modelId="{4BF1F546-F73A-8C43-976C-2F8038692B04}" type="pres">
      <dgm:prSet presAssocID="{438F1DCE-DF25-F547-929F-EF73610F5CAA}" presName="cycle" presStyleCnt="0">
        <dgm:presLayoutVars>
          <dgm:dir/>
          <dgm:resizeHandles val="exact"/>
        </dgm:presLayoutVars>
      </dgm:prSet>
      <dgm:spPr/>
    </dgm:pt>
    <dgm:pt modelId="{D47707BC-8CCD-1B44-B8D3-0ED4C505A968}" type="pres">
      <dgm:prSet presAssocID="{3C71996D-B4C4-E542-B18E-CA12BEB3711B}" presName="arrow" presStyleLbl="node1" presStyleIdx="0" presStyleCnt="2" custRadScaleRad="101306" custRadScaleInc="4952">
        <dgm:presLayoutVars>
          <dgm:bulletEnabled val="1"/>
        </dgm:presLayoutVars>
      </dgm:prSet>
      <dgm:spPr/>
    </dgm:pt>
    <dgm:pt modelId="{FEFFC8B8-629D-E04D-9E41-AE0F965B28FB}" type="pres">
      <dgm:prSet presAssocID="{34F83EAF-CEC9-0543-8F84-DB0CB8695E45}" presName="arrow" presStyleLbl="node1" presStyleIdx="1" presStyleCnt="2">
        <dgm:presLayoutVars>
          <dgm:bulletEnabled val="1"/>
        </dgm:presLayoutVars>
      </dgm:prSet>
      <dgm:spPr/>
    </dgm:pt>
  </dgm:ptLst>
  <dgm:cxnLst>
    <dgm:cxn modelId="{AD2A7B39-19A4-564C-8224-1181BB37FDA4}" srcId="{438F1DCE-DF25-F547-929F-EF73610F5CAA}" destId="{34F83EAF-CEC9-0543-8F84-DB0CB8695E45}" srcOrd="1" destOrd="0" parTransId="{76AC945D-5EFD-7E47-BA4A-DF568C14E0EA}" sibTransId="{32FE0C02-D7D9-A048-A922-FDF094F87166}"/>
    <dgm:cxn modelId="{30705F4A-7EB0-C647-850E-E517E6F56257}" type="presOf" srcId="{3C71996D-B4C4-E542-B18E-CA12BEB3711B}" destId="{D47707BC-8CCD-1B44-B8D3-0ED4C505A968}" srcOrd="0" destOrd="0" presId="urn:microsoft.com/office/officeart/2005/8/layout/arrow1"/>
    <dgm:cxn modelId="{550857A3-9F8D-DA46-BC71-9218AB1624DE}" srcId="{438F1DCE-DF25-F547-929F-EF73610F5CAA}" destId="{3C71996D-B4C4-E542-B18E-CA12BEB3711B}" srcOrd="0" destOrd="0" parTransId="{61CA5390-B1E6-BC4E-A085-C48A0ABFE33E}" sibTransId="{6FC2D053-2CBC-7840-8696-F4D4237F1026}"/>
    <dgm:cxn modelId="{761C52B8-0AF3-B040-9239-FF5F3CA64FF0}" type="presOf" srcId="{438F1DCE-DF25-F547-929F-EF73610F5CAA}" destId="{4BF1F546-F73A-8C43-976C-2F8038692B04}" srcOrd="0" destOrd="0" presId="urn:microsoft.com/office/officeart/2005/8/layout/arrow1"/>
    <dgm:cxn modelId="{43EC45D0-ACF3-4E4E-95B2-958B706E1D3D}" type="presOf" srcId="{34F83EAF-CEC9-0543-8F84-DB0CB8695E45}" destId="{FEFFC8B8-629D-E04D-9E41-AE0F965B28FB}" srcOrd="0" destOrd="0" presId="urn:microsoft.com/office/officeart/2005/8/layout/arrow1"/>
    <dgm:cxn modelId="{B42E80B9-C7DB-8A41-9580-EE27E0FCF3C6}" type="presParOf" srcId="{4BF1F546-F73A-8C43-976C-2F8038692B04}" destId="{D47707BC-8CCD-1B44-B8D3-0ED4C505A968}" srcOrd="0" destOrd="0" presId="urn:microsoft.com/office/officeart/2005/8/layout/arrow1"/>
    <dgm:cxn modelId="{F3F9BD7D-BD9D-9244-85C0-F9B85BDFD156}" type="presParOf" srcId="{4BF1F546-F73A-8C43-976C-2F8038692B04}" destId="{FEFFC8B8-629D-E04D-9E41-AE0F965B28FB}" srcOrd="1" destOrd="0" presId="urn:microsoft.com/office/officeart/2005/8/layout/arrow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7707BC-8CCD-1B44-B8D3-0ED4C505A968}">
      <dsp:nvSpPr>
        <dsp:cNvPr id="0" name=""/>
        <dsp:cNvSpPr/>
      </dsp:nvSpPr>
      <dsp:spPr>
        <a:xfrm rot="16200000">
          <a:off x="0" y="0"/>
          <a:ext cx="3577009" cy="3577009"/>
        </a:xfrm>
        <a:prstGeom prst="upArrow">
          <a:avLst>
            <a:gd name="adj1" fmla="val 50000"/>
            <a:gd name="adj2" fmla="val 35000"/>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kern="1200" dirty="0" err="1"/>
            <a:t>Pen&amp;Paper</a:t>
          </a:r>
          <a:r>
            <a:rPr lang="en-US" sz="3500" kern="1200" dirty="0"/>
            <a:t> </a:t>
          </a:r>
        </a:p>
      </dsp:txBody>
      <dsp:txXfrm rot="5400000">
        <a:off x="625978" y="894251"/>
        <a:ext cx="2951032" cy="1788505"/>
      </dsp:txXfrm>
    </dsp:sp>
    <dsp:sp modelId="{FEFFC8B8-629D-E04D-9E41-AE0F965B28FB}">
      <dsp:nvSpPr>
        <dsp:cNvPr id="0" name=""/>
        <dsp:cNvSpPr/>
      </dsp:nvSpPr>
      <dsp:spPr>
        <a:xfrm rot="5400000">
          <a:off x="6021711" y="2195"/>
          <a:ext cx="3577009" cy="3577009"/>
        </a:xfrm>
        <a:prstGeom prst="upArrow">
          <a:avLst>
            <a:gd name="adj1" fmla="val 50000"/>
            <a:gd name="adj2" fmla="val 35000"/>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kern="1200" dirty="0"/>
            <a:t>Computation</a:t>
          </a:r>
        </a:p>
      </dsp:txBody>
      <dsp:txXfrm rot="-5400000">
        <a:off x="6021712" y="896447"/>
        <a:ext cx="2951032" cy="178850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7707BC-8CCD-1B44-B8D3-0ED4C505A968}">
      <dsp:nvSpPr>
        <dsp:cNvPr id="0" name=""/>
        <dsp:cNvSpPr/>
      </dsp:nvSpPr>
      <dsp:spPr>
        <a:xfrm rot="16200000">
          <a:off x="0" y="0"/>
          <a:ext cx="3577009" cy="3577009"/>
        </a:xfrm>
        <a:prstGeom prst="upArrow">
          <a:avLst>
            <a:gd name="adj1" fmla="val 50000"/>
            <a:gd name="adj2" fmla="val 35000"/>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kern="1200" dirty="0" err="1"/>
            <a:t>Pen&amp;Paper</a:t>
          </a:r>
          <a:r>
            <a:rPr lang="en-US" sz="3500" kern="1200" dirty="0"/>
            <a:t> </a:t>
          </a:r>
        </a:p>
      </dsp:txBody>
      <dsp:txXfrm rot="5400000">
        <a:off x="625978" y="894251"/>
        <a:ext cx="2951032" cy="1788505"/>
      </dsp:txXfrm>
    </dsp:sp>
    <dsp:sp modelId="{FEFFC8B8-629D-E04D-9E41-AE0F965B28FB}">
      <dsp:nvSpPr>
        <dsp:cNvPr id="0" name=""/>
        <dsp:cNvSpPr/>
      </dsp:nvSpPr>
      <dsp:spPr>
        <a:xfrm rot="5400000">
          <a:off x="6021711" y="2195"/>
          <a:ext cx="3577009" cy="3577009"/>
        </a:xfrm>
        <a:prstGeom prst="upArrow">
          <a:avLst>
            <a:gd name="adj1" fmla="val 50000"/>
            <a:gd name="adj2" fmla="val 35000"/>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kern="1200" dirty="0"/>
            <a:t>Computation</a:t>
          </a:r>
        </a:p>
      </dsp:txBody>
      <dsp:txXfrm rot="-5400000">
        <a:off x="6021712" y="896447"/>
        <a:ext cx="2951032" cy="1788505"/>
      </dsp:txXfrm>
    </dsp:sp>
  </dsp:spTree>
</dsp:drawing>
</file>

<file path=ppt/diagrams/layout1.xml><?xml version="1.0" encoding="utf-8"?>
<dgm:layoutDef xmlns:dgm="http://schemas.openxmlformats.org/drawingml/2006/diagram" xmlns:a="http://schemas.openxmlformats.org/drawingml/2006/main" uniqueId="urn:microsoft.com/office/officeart/2005/8/layout/arrow1">
  <dgm:title val=""/>
  <dgm:desc val=""/>
  <dgm:catLst>
    <dgm:cat type="relationship" pri="7000"/>
    <dgm:cat type="process" pri="32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ycle">
    <dgm:varLst>
      <dgm:dir/>
      <dgm:resizeHandles val="exact"/>
    </dgm:varLst>
    <dgm:choose name="Name0">
      <dgm:if name="Name1" axis="ch" ptType="node" func="cnt" op="equ" val="2">
        <dgm:choose name="Name2">
          <dgm:if name="Name3" func="var" arg="dir" op="equ" val="norm">
            <dgm:alg type="cycle">
              <dgm:param type="rotPath" val="alongPath"/>
              <dgm:param type="stAng" val="270"/>
            </dgm:alg>
          </dgm:if>
          <dgm:else name="Name4">
            <dgm:alg type="cycle">
              <dgm:param type="rotPath" val="alongPath"/>
              <dgm:param type="stAng" val="90"/>
              <dgm:param type="spanAng" val="-360"/>
            </dgm:alg>
          </dgm:else>
        </dgm:choose>
      </dgm:if>
      <dgm:else name="Name5">
        <dgm:choose name="Name6">
          <dgm:if name="Name7" func="var" arg="dir" op="equ" val="norm">
            <dgm:alg type="cycle">
              <dgm:param type="rotPath" val="alongPath"/>
            </dgm:alg>
          </dgm:if>
          <dgm:else name="Name8">
            <dgm:alg type="cycle">
              <dgm:param type="rotPath" val="alongPath"/>
              <dgm:param type="spanAng" val="-360"/>
            </dgm:alg>
          </dgm:else>
        </dgm:choose>
      </dgm:else>
    </dgm:choose>
    <dgm:shape xmlns:r="http://schemas.openxmlformats.org/officeDocument/2006/relationships" r:blip="">
      <dgm:adjLst/>
    </dgm:shape>
    <dgm:presOf/>
    <dgm:choose name="Name9">
      <dgm:if name="Name10" axis="ch" ptType="node" func="cnt" op="equ" val="2">
        <dgm:constrLst>
          <dgm:constr type="primFontSz" for="ch" ptType="node" op="equ" val="65"/>
          <dgm:constr type="w" for="ch" ptType="node" refType="w"/>
          <dgm:constr type="h" for="ch" ptType="node" refType="w" refFor="ch" refPtType="node"/>
          <dgm:constr type="sibSp" refType="w" refFor="ch" refPtType="node" fact="0.1"/>
          <dgm:constr type="diam" refType="w" refFor="ch" refPtType="node" fact="1.1"/>
        </dgm:constrLst>
      </dgm:if>
      <dgm:if name="Name11" axis="ch" ptType="node" func="cnt" op="equ" val="5">
        <dgm:constrLst>
          <dgm:constr type="primFontSz" for="ch" ptType="node" op="equ" val="65"/>
          <dgm:constr type="w" for="ch" ptType="node" refType="w"/>
          <dgm:constr type="h" for="ch" ptType="node" refType="w" refFor="ch" refPtType="node"/>
          <dgm:constr type="sibSp" refType="w" refFor="ch" refPtType="node" fact="-0.24"/>
        </dgm:constrLst>
      </dgm:if>
      <dgm:if name="Name12" axis="ch" ptType="node" func="cnt" op="equ" val="6">
        <dgm:constrLst>
          <dgm:constr type="primFontSz" for="ch" ptType="node" op="equ" val="65"/>
          <dgm:constr type="w" for="ch" ptType="node" refType="w"/>
          <dgm:constr type="h" for="ch" ptType="node" refType="w" refFor="ch" refPtType="node"/>
          <dgm:constr type="sibSp" refType="w" refFor="ch" refPtType="node" fact="-0.2"/>
        </dgm:constrLst>
      </dgm:if>
      <dgm:if name="Name13" axis="ch" ptType="node" func="cnt" op="equ" val="8">
        <dgm:constrLst>
          <dgm:constr type="primFontSz" for="ch" ptType="node" op="equ" val="65"/>
          <dgm:constr type="w" for="ch" ptType="node" refType="w"/>
          <dgm:constr type="h" for="ch" ptType="node" refType="w" refFor="ch" refPtType="node"/>
          <dgm:constr type="sibSp" refType="w" refFor="ch" refPtType="node" fact="-0.15"/>
        </dgm:constrLst>
      </dgm:if>
      <dgm:if name="Name14" axis="ch" ptType="node" func="cnt" op="equ" val="10">
        <dgm:constrLst>
          <dgm:constr type="primFontSz" for="ch" ptType="node" op="lte" val="65"/>
          <dgm:constr type="w" for="ch" ptType="node" refType="w"/>
          <dgm:constr type="h" for="ch" ptType="node" refType="w" refFor="ch" refPtType="node"/>
          <dgm:constr type="sibSp" refType="w" refFor="ch" refPtType="node" fact="-0.24"/>
        </dgm:constrLst>
      </dgm:if>
      <dgm:else name="Name15">
        <dgm:constrLst>
          <dgm:constr type="primFontSz" for="ch" ptType="node" op="equ" val="65"/>
          <dgm:constr type="w" for="ch" ptType="node" refType="w"/>
          <dgm:constr type="h" for="ch" ptType="node" refType="w" refFor="ch" refPtType="node"/>
          <dgm:constr type="sibSp" refType="w" refFor="ch" refPtType="node" fact="-0.35"/>
        </dgm:constrLst>
      </dgm:else>
    </dgm:choose>
    <dgm:ruleLst/>
    <dgm:forEach name="Name16" axis="ch" ptType="node">
      <dgm:layoutNode name="arrow">
        <dgm:varLst>
          <dgm:bulletEnabled val="1"/>
        </dgm:varLst>
        <dgm:alg type="tx"/>
        <dgm:shape xmlns:r="http://schemas.openxmlformats.org/officeDocument/2006/relationships" type="upArrow" r:blip="">
          <dgm:adjLst>
            <dgm:adj idx="2" val="0.35"/>
          </dgm:adjLst>
        </dgm:shape>
        <dgm:presOf axis="desOrSelf" ptType="node"/>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arrow1">
  <dgm:title val=""/>
  <dgm:desc val=""/>
  <dgm:catLst>
    <dgm:cat type="relationship" pri="7000"/>
    <dgm:cat type="process" pri="32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ycle">
    <dgm:varLst>
      <dgm:dir/>
      <dgm:resizeHandles val="exact"/>
    </dgm:varLst>
    <dgm:choose name="Name0">
      <dgm:if name="Name1" axis="ch" ptType="node" func="cnt" op="equ" val="2">
        <dgm:choose name="Name2">
          <dgm:if name="Name3" func="var" arg="dir" op="equ" val="norm">
            <dgm:alg type="cycle">
              <dgm:param type="rotPath" val="alongPath"/>
              <dgm:param type="stAng" val="270"/>
            </dgm:alg>
          </dgm:if>
          <dgm:else name="Name4">
            <dgm:alg type="cycle">
              <dgm:param type="rotPath" val="alongPath"/>
              <dgm:param type="stAng" val="90"/>
              <dgm:param type="spanAng" val="-360"/>
            </dgm:alg>
          </dgm:else>
        </dgm:choose>
      </dgm:if>
      <dgm:else name="Name5">
        <dgm:choose name="Name6">
          <dgm:if name="Name7" func="var" arg="dir" op="equ" val="norm">
            <dgm:alg type="cycle">
              <dgm:param type="rotPath" val="alongPath"/>
            </dgm:alg>
          </dgm:if>
          <dgm:else name="Name8">
            <dgm:alg type="cycle">
              <dgm:param type="rotPath" val="alongPath"/>
              <dgm:param type="spanAng" val="-360"/>
            </dgm:alg>
          </dgm:else>
        </dgm:choose>
      </dgm:else>
    </dgm:choose>
    <dgm:shape xmlns:r="http://schemas.openxmlformats.org/officeDocument/2006/relationships" r:blip="">
      <dgm:adjLst/>
    </dgm:shape>
    <dgm:presOf/>
    <dgm:choose name="Name9">
      <dgm:if name="Name10" axis="ch" ptType="node" func="cnt" op="equ" val="2">
        <dgm:constrLst>
          <dgm:constr type="primFontSz" for="ch" ptType="node" op="equ" val="65"/>
          <dgm:constr type="w" for="ch" ptType="node" refType="w"/>
          <dgm:constr type="h" for="ch" ptType="node" refType="w" refFor="ch" refPtType="node"/>
          <dgm:constr type="sibSp" refType="w" refFor="ch" refPtType="node" fact="0.1"/>
          <dgm:constr type="diam" refType="w" refFor="ch" refPtType="node" fact="1.1"/>
        </dgm:constrLst>
      </dgm:if>
      <dgm:if name="Name11" axis="ch" ptType="node" func="cnt" op="equ" val="5">
        <dgm:constrLst>
          <dgm:constr type="primFontSz" for="ch" ptType="node" op="equ" val="65"/>
          <dgm:constr type="w" for="ch" ptType="node" refType="w"/>
          <dgm:constr type="h" for="ch" ptType="node" refType="w" refFor="ch" refPtType="node"/>
          <dgm:constr type="sibSp" refType="w" refFor="ch" refPtType="node" fact="-0.24"/>
        </dgm:constrLst>
      </dgm:if>
      <dgm:if name="Name12" axis="ch" ptType="node" func="cnt" op="equ" val="6">
        <dgm:constrLst>
          <dgm:constr type="primFontSz" for="ch" ptType="node" op="equ" val="65"/>
          <dgm:constr type="w" for="ch" ptType="node" refType="w"/>
          <dgm:constr type="h" for="ch" ptType="node" refType="w" refFor="ch" refPtType="node"/>
          <dgm:constr type="sibSp" refType="w" refFor="ch" refPtType="node" fact="-0.2"/>
        </dgm:constrLst>
      </dgm:if>
      <dgm:if name="Name13" axis="ch" ptType="node" func="cnt" op="equ" val="8">
        <dgm:constrLst>
          <dgm:constr type="primFontSz" for="ch" ptType="node" op="equ" val="65"/>
          <dgm:constr type="w" for="ch" ptType="node" refType="w"/>
          <dgm:constr type="h" for="ch" ptType="node" refType="w" refFor="ch" refPtType="node"/>
          <dgm:constr type="sibSp" refType="w" refFor="ch" refPtType="node" fact="-0.15"/>
        </dgm:constrLst>
      </dgm:if>
      <dgm:if name="Name14" axis="ch" ptType="node" func="cnt" op="equ" val="10">
        <dgm:constrLst>
          <dgm:constr type="primFontSz" for="ch" ptType="node" op="lte" val="65"/>
          <dgm:constr type="w" for="ch" ptType="node" refType="w"/>
          <dgm:constr type="h" for="ch" ptType="node" refType="w" refFor="ch" refPtType="node"/>
          <dgm:constr type="sibSp" refType="w" refFor="ch" refPtType="node" fact="-0.24"/>
        </dgm:constrLst>
      </dgm:if>
      <dgm:else name="Name15">
        <dgm:constrLst>
          <dgm:constr type="primFontSz" for="ch" ptType="node" op="equ" val="65"/>
          <dgm:constr type="w" for="ch" ptType="node" refType="w"/>
          <dgm:constr type="h" for="ch" ptType="node" refType="w" refFor="ch" refPtType="node"/>
          <dgm:constr type="sibSp" refType="w" refFor="ch" refPtType="node" fact="-0.35"/>
        </dgm:constrLst>
      </dgm:else>
    </dgm:choose>
    <dgm:ruleLst/>
    <dgm:forEach name="Name16" axis="ch" ptType="node">
      <dgm:layoutNode name="arrow">
        <dgm:varLst>
          <dgm:bulletEnabled val="1"/>
        </dgm:varLst>
        <dgm:alg type="tx"/>
        <dgm:shape xmlns:r="http://schemas.openxmlformats.org/officeDocument/2006/relationships" type="upArrow" r:blip="">
          <dgm:adjLst>
            <dgm:adj idx="2" val="0.35"/>
          </dgm:adjLst>
        </dgm:shape>
        <dgm:presOf axis="desOrSelf" ptType="node"/>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2.png>
</file>

<file path=ppt/media/image3.png>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40AC3C-F4E8-BC4F-9425-01A53B25E934}" type="datetimeFigureOut">
              <a:rPr lang="en-US" smtClean="0"/>
              <a:t>7/24/18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EBBCCD-31FD-BC41-A9A1-6E94664B8DDC}" type="slidenum">
              <a:rPr lang="en-US" smtClean="0"/>
              <a:t>‹#›</a:t>
            </a:fld>
            <a:endParaRPr lang="en-US"/>
          </a:p>
        </p:txBody>
      </p:sp>
    </p:spTree>
    <p:extLst>
      <p:ext uri="{BB962C8B-B14F-4D97-AF65-F5344CB8AC3E}">
        <p14:creationId xmlns:p14="http://schemas.microsoft.com/office/powerpoint/2010/main" val="30475242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3</a:t>
            </a:fld>
            <a:endParaRPr lang="en-US"/>
          </a:p>
        </p:txBody>
      </p:sp>
    </p:spTree>
    <p:extLst>
      <p:ext uri="{BB962C8B-B14F-4D97-AF65-F5344CB8AC3E}">
        <p14:creationId xmlns:p14="http://schemas.microsoft.com/office/powerpoint/2010/main" val="1016989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Was the loss of intuition and insight gained from the slide rule worth the benefits of electric calculators?</a:t>
            </a:r>
          </a:p>
        </p:txBody>
      </p:sp>
      <p:sp>
        <p:nvSpPr>
          <p:cNvPr id="4" name="Slide Number Placeholder 3"/>
          <p:cNvSpPr>
            <a:spLocks noGrp="1"/>
          </p:cNvSpPr>
          <p:nvPr>
            <p:ph type="sldNum" sz="quarter" idx="10"/>
          </p:nvPr>
        </p:nvSpPr>
        <p:spPr/>
        <p:txBody>
          <a:bodyPr/>
          <a:lstStyle/>
          <a:p>
            <a:fld id="{2BEBBCCD-31FD-BC41-A9A1-6E94664B8DDC}" type="slidenum">
              <a:rPr lang="en-US" smtClean="0"/>
              <a:t>16</a:t>
            </a:fld>
            <a:endParaRPr lang="en-US"/>
          </a:p>
        </p:txBody>
      </p:sp>
    </p:spTree>
    <p:extLst>
      <p:ext uri="{BB962C8B-B14F-4D97-AF65-F5344CB8AC3E}">
        <p14:creationId xmlns:p14="http://schemas.microsoft.com/office/powerpoint/2010/main" val="41571983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I think the balance lies closer to the computation side but this is gut instinct and we all know what eventually comes out of our gut.  My challenge to you is “prove it”.  Where does the ideal balance lie?  How far towards one extreme or the other do we need to be to best serve our students?</a:t>
            </a:r>
          </a:p>
        </p:txBody>
      </p:sp>
      <p:sp>
        <p:nvSpPr>
          <p:cNvPr id="4" name="Slide Number Placeholder 3"/>
          <p:cNvSpPr>
            <a:spLocks noGrp="1"/>
          </p:cNvSpPr>
          <p:nvPr>
            <p:ph type="sldNum" sz="quarter" idx="10"/>
          </p:nvPr>
        </p:nvSpPr>
        <p:spPr/>
        <p:txBody>
          <a:bodyPr/>
          <a:lstStyle/>
          <a:p>
            <a:fld id="{2BEBBCCD-31FD-BC41-A9A1-6E94664B8DDC}" type="slidenum">
              <a:rPr lang="en-US" smtClean="0"/>
              <a:t>17</a:t>
            </a:fld>
            <a:endParaRPr lang="en-US"/>
          </a:p>
        </p:txBody>
      </p:sp>
    </p:spTree>
    <p:extLst>
      <p:ext uri="{BB962C8B-B14F-4D97-AF65-F5344CB8AC3E}">
        <p14:creationId xmlns:p14="http://schemas.microsoft.com/office/powerpoint/2010/main" val="26017541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2017 Nobel prize in physics was for observation of gravitational waves, which would not have been possible without computational data analysis</a:t>
            </a:r>
          </a:p>
          <a:p>
            <a:r>
              <a:rPr lang="en-US" dirty="0"/>
              <a:t>The 2015 prize in physics was for the discovery of neutrino oscillations, which again required significant data analysis and modeling.</a:t>
            </a:r>
          </a:p>
          <a:p>
            <a:r>
              <a:rPr lang="en-US" dirty="0"/>
              <a:t>Nobel prize in chemistry in 2013 was for computational modeling of molecules</a:t>
            </a:r>
          </a:p>
        </p:txBody>
      </p:sp>
      <p:sp>
        <p:nvSpPr>
          <p:cNvPr id="4" name="Slide Number Placeholder 3"/>
          <p:cNvSpPr>
            <a:spLocks noGrp="1"/>
          </p:cNvSpPr>
          <p:nvPr>
            <p:ph type="sldNum" sz="quarter" idx="10"/>
          </p:nvPr>
        </p:nvSpPr>
        <p:spPr/>
        <p:txBody>
          <a:bodyPr/>
          <a:lstStyle/>
          <a:p>
            <a:fld id="{2BEBBCCD-31FD-BC41-A9A1-6E94664B8DDC}" type="slidenum">
              <a:rPr lang="en-US" smtClean="0"/>
              <a:t>4</a:t>
            </a:fld>
            <a:endParaRPr lang="en-US"/>
          </a:p>
        </p:txBody>
      </p:sp>
    </p:spTree>
    <p:extLst>
      <p:ext uri="{BB962C8B-B14F-4D97-AF65-F5344CB8AC3E}">
        <p14:creationId xmlns:p14="http://schemas.microsoft.com/office/powerpoint/2010/main" val="7241784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41% seek industry jobs while 54% go to grad school</a:t>
            </a:r>
          </a:p>
          <a:p>
            <a:r>
              <a:rPr lang="en-US" dirty="0"/>
              <a:t>Students in grad school obviously need to know programming too</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 we focus on the highest bar (grad-school-bound students) or on the broadest audience (grad school plus industry)</a:t>
            </a:r>
          </a:p>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5</a:t>
            </a:fld>
            <a:endParaRPr lang="en-US"/>
          </a:p>
        </p:txBody>
      </p:sp>
    </p:spTree>
    <p:extLst>
      <p:ext uri="{BB962C8B-B14F-4D97-AF65-F5344CB8AC3E}">
        <p14:creationId xmlns:p14="http://schemas.microsoft.com/office/powerpoint/2010/main" val="21705524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Founded by Norman </a:t>
            </a:r>
            <a:r>
              <a:rPr lang="en-US" dirty="0" err="1"/>
              <a:t>Chonacky</a:t>
            </a:r>
            <a:r>
              <a:rPr lang="en-US" dirty="0"/>
              <a:t> and David Winch</a:t>
            </a:r>
          </a:p>
        </p:txBody>
      </p:sp>
      <p:sp>
        <p:nvSpPr>
          <p:cNvPr id="4" name="Slide Number Placeholder 3"/>
          <p:cNvSpPr>
            <a:spLocks noGrp="1"/>
          </p:cNvSpPr>
          <p:nvPr>
            <p:ph type="sldNum" sz="quarter" idx="10"/>
          </p:nvPr>
        </p:nvSpPr>
        <p:spPr/>
        <p:txBody>
          <a:bodyPr/>
          <a:lstStyle/>
          <a:p>
            <a:fld id="{2BEBBCCD-31FD-BC41-A9A1-6E94664B8DDC}" type="slidenum">
              <a:rPr lang="en-US" smtClean="0"/>
              <a:t>6</a:t>
            </a:fld>
            <a:endParaRPr lang="en-US"/>
          </a:p>
        </p:txBody>
      </p:sp>
    </p:spTree>
    <p:extLst>
      <p:ext uri="{BB962C8B-B14F-4D97-AF65-F5344CB8AC3E}">
        <p14:creationId xmlns:p14="http://schemas.microsoft.com/office/powerpoint/2010/main" val="11506134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computers to conduct tasks that you couldn’t otherwise accomplish</a:t>
            </a:r>
          </a:p>
          <a:p>
            <a:r>
              <a:rPr lang="en-US" dirty="0">
                <a:effectLst/>
              </a:rPr>
              <a:t>Does not necessarily mean programming but rather making use of programs, however programming can make up an important part of the curriculum.</a:t>
            </a:r>
          </a:p>
          <a:p>
            <a:r>
              <a:rPr lang="en-US" dirty="0">
                <a:effectLst/>
              </a:rPr>
              <a:t>Includes everything from using simulations, having students modify working code, giving students templates to work from, all the way up to writing code from scratch</a:t>
            </a:r>
          </a:p>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7</a:t>
            </a:fld>
            <a:endParaRPr lang="en-US"/>
          </a:p>
        </p:txBody>
      </p:sp>
    </p:spTree>
    <p:extLst>
      <p:ext uri="{BB962C8B-B14F-4D97-AF65-F5344CB8AC3E}">
        <p14:creationId xmlns:p14="http://schemas.microsoft.com/office/powerpoint/2010/main" val="8466333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E.g. In classical mechanics we can solve constant force, linear force (SHO), and two-body central forces.  Must use computation for anything else</a:t>
            </a:r>
          </a:p>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11</a:t>
            </a:fld>
            <a:endParaRPr lang="en-US"/>
          </a:p>
        </p:txBody>
      </p:sp>
    </p:spTree>
    <p:extLst>
      <p:ext uri="{BB962C8B-B14F-4D97-AF65-F5344CB8AC3E}">
        <p14:creationId xmlns:p14="http://schemas.microsoft.com/office/powerpoint/2010/main" val="10909985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Insert references to Charles and Danny’s stuff</a:t>
            </a:r>
          </a:p>
        </p:txBody>
      </p:sp>
      <p:sp>
        <p:nvSpPr>
          <p:cNvPr id="4" name="Slide Number Placeholder 3"/>
          <p:cNvSpPr>
            <a:spLocks noGrp="1"/>
          </p:cNvSpPr>
          <p:nvPr>
            <p:ph type="sldNum" sz="quarter" idx="10"/>
          </p:nvPr>
        </p:nvSpPr>
        <p:spPr/>
        <p:txBody>
          <a:bodyPr/>
          <a:lstStyle/>
          <a:p>
            <a:fld id="{2BEBBCCD-31FD-BC41-A9A1-6E94664B8DDC}" type="slidenum">
              <a:rPr lang="en-US" smtClean="0"/>
              <a:t>13</a:t>
            </a:fld>
            <a:endParaRPr lang="en-US"/>
          </a:p>
        </p:txBody>
      </p:sp>
    </p:spTree>
    <p:extLst>
      <p:ext uri="{BB962C8B-B14F-4D97-AF65-F5344CB8AC3E}">
        <p14:creationId xmlns:p14="http://schemas.microsoft.com/office/powerpoint/2010/main" val="16833212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J-TUPP and AAPT Recommendations on Computation are strong tools for arguing for more computation.</a:t>
            </a:r>
          </a:p>
        </p:txBody>
      </p:sp>
      <p:sp>
        <p:nvSpPr>
          <p:cNvPr id="4" name="Slide Number Placeholder 3"/>
          <p:cNvSpPr>
            <a:spLocks noGrp="1"/>
          </p:cNvSpPr>
          <p:nvPr>
            <p:ph type="sldNum" sz="quarter" idx="10"/>
          </p:nvPr>
        </p:nvSpPr>
        <p:spPr/>
        <p:txBody>
          <a:bodyPr/>
          <a:lstStyle/>
          <a:p>
            <a:fld id="{2BEBBCCD-31FD-BC41-A9A1-6E94664B8DDC}" type="slidenum">
              <a:rPr lang="en-US" smtClean="0"/>
              <a:t>14</a:t>
            </a:fld>
            <a:endParaRPr lang="en-US"/>
          </a:p>
        </p:txBody>
      </p:sp>
    </p:spTree>
    <p:extLst>
      <p:ext uri="{BB962C8B-B14F-4D97-AF65-F5344CB8AC3E}">
        <p14:creationId xmlns:p14="http://schemas.microsoft.com/office/powerpoint/2010/main" val="25866359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pen &amp; paper I mean analytical methods for solving problems that can be done on paper while computation refers more to numerical methods</a:t>
            </a:r>
          </a:p>
          <a:p>
            <a:endParaRPr lang="en-US" dirty="0"/>
          </a:p>
          <a:p>
            <a:r>
              <a:rPr lang="en-US" dirty="0"/>
              <a:t>A colleague warned me about bringing this up fearing I would be branded some sort of computational purist.  I am not advocating a particular view, just posing the question</a:t>
            </a:r>
          </a:p>
        </p:txBody>
      </p:sp>
      <p:sp>
        <p:nvSpPr>
          <p:cNvPr id="4" name="Slide Number Placeholder 3"/>
          <p:cNvSpPr>
            <a:spLocks noGrp="1"/>
          </p:cNvSpPr>
          <p:nvPr>
            <p:ph type="sldNum" sz="quarter" idx="10"/>
          </p:nvPr>
        </p:nvSpPr>
        <p:spPr/>
        <p:txBody>
          <a:bodyPr/>
          <a:lstStyle/>
          <a:p>
            <a:fld id="{2BEBBCCD-31FD-BC41-A9A1-6E94664B8DDC}" type="slidenum">
              <a:rPr lang="en-US" smtClean="0"/>
              <a:t>15</a:t>
            </a:fld>
            <a:endParaRPr lang="en-US"/>
          </a:p>
        </p:txBody>
      </p:sp>
    </p:spTree>
    <p:extLst>
      <p:ext uri="{BB962C8B-B14F-4D97-AF65-F5344CB8AC3E}">
        <p14:creationId xmlns:p14="http://schemas.microsoft.com/office/powerpoint/2010/main" val="3996360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7/23/18</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7/23/18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7/23/18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7/23/18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7/23/18</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7/23/18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7/23/18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7/23/18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7/23/18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7/23/18</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7/23/18</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7/23/18</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gopicup.org/"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528EB-368E-B540-A933-12BCC7BC9DC7}"/>
              </a:ext>
            </a:extLst>
          </p:cNvPr>
          <p:cNvSpPr>
            <a:spLocks noGrp="1"/>
          </p:cNvSpPr>
          <p:nvPr>
            <p:ph type="ctrTitle"/>
          </p:nvPr>
        </p:nvSpPr>
        <p:spPr>
          <a:xfrm>
            <a:off x="1915126" y="2025693"/>
            <a:ext cx="8361229" cy="2098226"/>
          </a:xfrm>
        </p:spPr>
        <p:txBody>
          <a:bodyPr/>
          <a:lstStyle/>
          <a:p>
            <a:r>
              <a:rPr lang="en-US" sz="6000" dirty="0"/>
              <a:t>Implementing Computation Across the Curriculum</a:t>
            </a:r>
          </a:p>
        </p:txBody>
      </p:sp>
      <p:sp>
        <p:nvSpPr>
          <p:cNvPr id="3" name="Subtitle 2">
            <a:extLst>
              <a:ext uri="{FF2B5EF4-FFF2-40B4-BE49-F238E27FC236}">
                <a16:creationId xmlns:a16="http://schemas.microsoft.com/office/drawing/2014/main" id="{B7CF19A2-C566-C34B-BABB-0382D124A509}"/>
              </a:ext>
            </a:extLst>
          </p:cNvPr>
          <p:cNvSpPr>
            <a:spLocks noGrp="1"/>
          </p:cNvSpPr>
          <p:nvPr>
            <p:ph type="subTitle" idx="1"/>
          </p:nvPr>
        </p:nvSpPr>
        <p:spPr>
          <a:xfrm>
            <a:off x="2679905" y="4428719"/>
            <a:ext cx="6831673" cy="1086237"/>
          </a:xfrm>
        </p:spPr>
        <p:txBody>
          <a:bodyPr>
            <a:normAutofit fontScale="92500" lnSpcReduction="10000"/>
          </a:bodyPr>
          <a:lstStyle/>
          <a:p>
            <a:r>
              <a:rPr lang="en-US" dirty="0"/>
              <a:t>Todd Zimmerman</a:t>
            </a:r>
          </a:p>
          <a:p>
            <a:r>
              <a:rPr lang="en-US" dirty="0"/>
              <a:t>University of Wisconsin – Stout</a:t>
            </a:r>
          </a:p>
          <a:p>
            <a:r>
              <a:rPr lang="en-US" dirty="0"/>
              <a:t>Beyond the First Year Conference III - 2018</a:t>
            </a:r>
          </a:p>
        </p:txBody>
      </p:sp>
    </p:spTree>
    <p:extLst>
      <p:ext uri="{BB962C8B-B14F-4D97-AF65-F5344CB8AC3E}">
        <p14:creationId xmlns:p14="http://schemas.microsoft.com/office/powerpoint/2010/main" val="34466642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4C033-8E11-0A47-BCD2-6507F108E46D}"/>
              </a:ext>
            </a:extLst>
          </p:cNvPr>
          <p:cNvSpPr>
            <a:spLocks noGrp="1"/>
          </p:cNvSpPr>
          <p:nvPr>
            <p:ph type="title"/>
          </p:nvPr>
        </p:nvSpPr>
        <p:spPr/>
        <p:txBody>
          <a:bodyPr/>
          <a:lstStyle/>
          <a:p>
            <a:r>
              <a:rPr lang="en-US" dirty="0"/>
              <a:t>Why do you think computation should be included in the curriculum?</a:t>
            </a:r>
          </a:p>
        </p:txBody>
      </p:sp>
      <p:sp>
        <p:nvSpPr>
          <p:cNvPr id="3" name="Content Placeholder 2">
            <a:extLst>
              <a:ext uri="{FF2B5EF4-FFF2-40B4-BE49-F238E27FC236}">
                <a16:creationId xmlns:a16="http://schemas.microsoft.com/office/drawing/2014/main" id="{7738E21C-60D5-104F-A2EF-B8CDA6CCD4F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7480782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4C033-8E11-0A47-BCD2-6507F108E46D}"/>
              </a:ext>
            </a:extLst>
          </p:cNvPr>
          <p:cNvSpPr>
            <a:spLocks noGrp="1"/>
          </p:cNvSpPr>
          <p:nvPr>
            <p:ph type="title"/>
          </p:nvPr>
        </p:nvSpPr>
        <p:spPr/>
        <p:txBody>
          <a:bodyPr/>
          <a:lstStyle/>
          <a:p>
            <a:r>
              <a:rPr lang="en-US" dirty="0"/>
              <a:t>Why do you think computation should be included in the curriculum?</a:t>
            </a:r>
          </a:p>
        </p:txBody>
      </p:sp>
      <p:sp>
        <p:nvSpPr>
          <p:cNvPr id="3" name="Content Placeholder 2">
            <a:extLst>
              <a:ext uri="{FF2B5EF4-FFF2-40B4-BE49-F238E27FC236}">
                <a16:creationId xmlns:a16="http://schemas.microsoft.com/office/drawing/2014/main" id="{7738E21C-60D5-104F-A2EF-B8CDA6CCD4FE}"/>
              </a:ext>
            </a:extLst>
          </p:cNvPr>
          <p:cNvSpPr>
            <a:spLocks noGrp="1"/>
          </p:cNvSpPr>
          <p:nvPr>
            <p:ph idx="1"/>
          </p:nvPr>
        </p:nvSpPr>
        <p:spPr/>
        <p:txBody>
          <a:bodyPr/>
          <a:lstStyle/>
          <a:p>
            <a:r>
              <a:rPr lang="en-US" dirty="0"/>
              <a:t>Exploration of complex systems</a:t>
            </a:r>
          </a:p>
          <a:p>
            <a:pPr lvl="1"/>
            <a:r>
              <a:rPr lang="en-US" dirty="0"/>
              <a:t>Develop understanding and intuition of systems beyond the few systems we can solve analytically</a:t>
            </a:r>
          </a:p>
          <a:p>
            <a:pPr lvl="1"/>
            <a:endParaRPr lang="en-US" dirty="0"/>
          </a:p>
          <a:p>
            <a:r>
              <a:rPr lang="en-US" dirty="0"/>
              <a:t>Data-driven discoveries and Big Science</a:t>
            </a:r>
          </a:p>
          <a:p>
            <a:pPr lvl="1"/>
            <a:r>
              <a:rPr lang="en-US" dirty="0"/>
              <a:t>Data science and machine learning</a:t>
            </a:r>
          </a:p>
          <a:p>
            <a:pPr lvl="1"/>
            <a:endParaRPr lang="en-US" dirty="0"/>
          </a:p>
          <a:p>
            <a:r>
              <a:rPr lang="en-US" dirty="0"/>
              <a:t>Give students marketable skills</a:t>
            </a:r>
          </a:p>
          <a:p>
            <a:endParaRPr lang="en-US" dirty="0"/>
          </a:p>
        </p:txBody>
      </p:sp>
    </p:spTree>
    <p:extLst>
      <p:ext uri="{BB962C8B-B14F-4D97-AF65-F5344CB8AC3E}">
        <p14:creationId xmlns:p14="http://schemas.microsoft.com/office/powerpoint/2010/main" val="18649786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001FB-8337-D541-8CC7-CEAA4B9ACA02}"/>
              </a:ext>
            </a:extLst>
          </p:cNvPr>
          <p:cNvSpPr>
            <a:spLocks noGrp="1"/>
          </p:cNvSpPr>
          <p:nvPr>
            <p:ph type="title"/>
          </p:nvPr>
        </p:nvSpPr>
        <p:spPr/>
        <p:txBody>
          <a:bodyPr>
            <a:normAutofit fontScale="90000"/>
          </a:bodyPr>
          <a:lstStyle/>
          <a:p>
            <a:r>
              <a:rPr lang="en-US" dirty="0"/>
              <a:t>What hurdles do you see to implementing computation across the curriculum?</a:t>
            </a:r>
          </a:p>
        </p:txBody>
      </p:sp>
      <p:sp>
        <p:nvSpPr>
          <p:cNvPr id="3" name="Content Placeholder 2">
            <a:extLst>
              <a:ext uri="{FF2B5EF4-FFF2-40B4-BE49-F238E27FC236}">
                <a16:creationId xmlns:a16="http://schemas.microsoft.com/office/drawing/2014/main" id="{226EB322-13F8-ED40-B617-E61DC5DC9B7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7908033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001FB-8337-D541-8CC7-CEAA4B9ACA02}"/>
              </a:ext>
            </a:extLst>
          </p:cNvPr>
          <p:cNvSpPr>
            <a:spLocks noGrp="1"/>
          </p:cNvSpPr>
          <p:nvPr>
            <p:ph type="title"/>
          </p:nvPr>
        </p:nvSpPr>
        <p:spPr/>
        <p:txBody>
          <a:bodyPr>
            <a:normAutofit fontScale="90000"/>
          </a:bodyPr>
          <a:lstStyle/>
          <a:p>
            <a:r>
              <a:rPr lang="en-US" dirty="0"/>
              <a:t>What hurdles do you see to implementing computation across the curriculum?</a:t>
            </a:r>
          </a:p>
        </p:txBody>
      </p:sp>
      <p:sp>
        <p:nvSpPr>
          <p:cNvPr id="3" name="Content Placeholder 2">
            <a:extLst>
              <a:ext uri="{FF2B5EF4-FFF2-40B4-BE49-F238E27FC236}">
                <a16:creationId xmlns:a16="http://schemas.microsoft.com/office/drawing/2014/main" id="{226EB322-13F8-ED40-B617-E61DC5DC9B72}"/>
              </a:ext>
            </a:extLst>
          </p:cNvPr>
          <p:cNvSpPr>
            <a:spLocks noGrp="1"/>
          </p:cNvSpPr>
          <p:nvPr>
            <p:ph idx="1"/>
          </p:nvPr>
        </p:nvSpPr>
        <p:spPr/>
        <p:txBody>
          <a:bodyPr>
            <a:normAutofit lnSpcReduction="10000"/>
          </a:bodyPr>
          <a:lstStyle/>
          <a:p>
            <a:r>
              <a:rPr lang="en-US" dirty="0"/>
              <a:t>PER systemic implementation hurdles</a:t>
            </a:r>
          </a:p>
          <a:p>
            <a:pPr lvl="1"/>
            <a:r>
              <a:rPr lang="en-US" dirty="0"/>
              <a:t>Student resistance</a:t>
            </a:r>
          </a:p>
          <a:p>
            <a:pPr lvl="1"/>
            <a:r>
              <a:rPr lang="en-US" dirty="0"/>
              <a:t>Time structure</a:t>
            </a:r>
          </a:p>
          <a:p>
            <a:pPr lvl="1"/>
            <a:r>
              <a:rPr lang="en-US" dirty="0"/>
              <a:t>Departmental norms</a:t>
            </a:r>
          </a:p>
          <a:p>
            <a:pPr lvl="1"/>
            <a:r>
              <a:rPr lang="en-US" dirty="0"/>
              <a:t>Expectation of content coverage</a:t>
            </a:r>
          </a:p>
          <a:p>
            <a:pPr lvl="1"/>
            <a:r>
              <a:rPr lang="en-US" dirty="0"/>
              <a:t>Lack of instructor time</a:t>
            </a:r>
          </a:p>
          <a:p>
            <a:r>
              <a:rPr lang="en-US" dirty="0"/>
              <a:t>Computation systemic implementation hurdles</a:t>
            </a:r>
          </a:p>
          <a:p>
            <a:pPr lvl="1"/>
            <a:r>
              <a:rPr lang="en-US" dirty="0"/>
              <a:t>Lack of instructor knowledge</a:t>
            </a:r>
          </a:p>
          <a:p>
            <a:pPr lvl="1"/>
            <a:r>
              <a:rPr lang="en-US" dirty="0"/>
              <a:t>Accessible platform</a:t>
            </a:r>
          </a:p>
          <a:p>
            <a:pPr lvl="1"/>
            <a:r>
              <a:rPr lang="en-US" dirty="0"/>
              <a:t>The IT crowd</a:t>
            </a:r>
          </a:p>
          <a:p>
            <a:endParaRPr lang="en-US" dirty="0"/>
          </a:p>
        </p:txBody>
      </p:sp>
    </p:spTree>
    <p:extLst>
      <p:ext uri="{BB962C8B-B14F-4D97-AF65-F5344CB8AC3E}">
        <p14:creationId xmlns:p14="http://schemas.microsoft.com/office/powerpoint/2010/main" val="8391182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1DA6D-25F3-834B-8FA5-384042C50B53}"/>
              </a:ext>
            </a:extLst>
          </p:cNvPr>
          <p:cNvSpPr>
            <a:spLocks noGrp="1"/>
          </p:cNvSpPr>
          <p:nvPr>
            <p:ph type="title"/>
          </p:nvPr>
        </p:nvSpPr>
        <p:spPr/>
        <p:txBody>
          <a:bodyPr/>
          <a:lstStyle/>
          <a:p>
            <a:r>
              <a:rPr lang="en-US" dirty="0"/>
              <a:t>Overcoming hurdles</a:t>
            </a:r>
          </a:p>
        </p:txBody>
      </p:sp>
      <p:sp>
        <p:nvSpPr>
          <p:cNvPr id="3" name="Content Placeholder 2">
            <a:extLst>
              <a:ext uri="{FF2B5EF4-FFF2-40B4-BE49-F238E27FC236}">
                <a16:creationId xmlns:a16="http://schemas.microsoft.com/office/drawing/2014/main" id="{125229CE-8234-3C46-96C6-068EDB1BA14E}"/>
              </a:ext>
            </a:extLst>
          </p:cNvPr>
          <p:cNvSpPr>
            <a:spLocks noGrp="1"/>
          </p:cNvSpPr>
          <p:nvPr>
            <p:ph idx="1"/>
          </p:nvPr>
        </p:nvSpPr>
        <p:spPr/>
        <p:txBody>
          <a:bodyPr/>
          <a:lstStyle/>
          <a:p>
            <a:r>
              <a:rPr lang="en-US" dirty="0"/>
              <a:t>Recognize the hurdles</a:t>
            </a:r>
          </a:p>
          <a:p>
            <a:r>
              <a:rPr lang="en-US" dirty="0"/>
              <a:t>Achieve buy-in</a:t>
            </a:r>
          </a:p>
          <a:p>
            <a:pPr lvl="1"/>
            <a:r>
              <a:rPr lang="en-US" dirty="0"/>
              <a:t>From other faculty</a:t>
            </a:r>
          </a:p>
          <a:p>
            <a:pPr lvl="1"/>
            <a:r>
              <a:rPr lang="en-US" dirty="0"/>
              <a:t>From administrators</a:t>
            </a:r>
          </a:p>
          <a:p>
            <a:pPr lvl="1"/>
            <a:r>
              <a:rPr lang="en-US" dirty="0"/>
              <a:t>From students</a:t>
            </a:r>
          </a:p>
          <a:p>
            <a:r>
              <a:rPr lang="en-US" dirty="0"/>
              <a:t>Develop common learning goals</a:t>
            </a:r>
          </a:p>
          <a:p>
            <a:r>
              <a:rPr lang="en-US" dirty="0"/>
              <a:t>Develop curricular material</a:t>
            </a:r>
          </a:p>
        </p:txBody>
      </p:sp>
    </p:spTree>
    <p:extLst>
      <p:ext uri="{BB962C8B-B14F-4D97-AF65-F5344CB8AC3E}">
        <p14:creationId xmlns:p14="http://schemas.microsoft.com/office/powerpoint/2010/main" val="4940064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40F28-5CC0-4E46-BEF3-5C961DFACCF0}"/>
              </a:ext>
            </a:extLst>
          </p:cNvPr>
          <p:cNvSpPr>
            <a:spLocks noGrp="1"/>
          </p:cNvSpPr>
          <p:nvPr>
            <p:ph type="title"/>
          </p:nvPr>
        </p:nvSpPr>
        <p:spPr>
          <a:xfrm>
            <a:off x="1371600" y="167640"/>
            <a:ext cx="9601200" cy="1485900"/>
          </a:xfrm>
        </p:spPr>
        <p:txBody>
          <a:bodyPr/>
          <a:lstStyle/>
          <a:p>
            <a:r>
              <a:rPr lang="en-US" dirty="0"/>
              <a:t>A parting thought…</a:t>
            </a:r>
          </a:p>
        </p:txBody>
      </p:sp>
      <p:graphicFrame>
        <p:nvGraphicFramePr>
          <p:cNvPr id="4" name="Content Placeholder 3">
            <a:extLst>
              <a:ext uri="{FF2B5EF4-FFF2-40B4-BE49-F238E27FC236}">
                <a16:creationId xmlns:a16="http://schemas.microsoft.com/office/drawing/2014/main" id="{CF7875E0-2373-184C-9614-8AFB8ACB88FA}"/>
              </a:ext>
            </a:extLst>
          </p:cNvPr>
          <p:cNvGraphicFramePr>
            <a:graphicFrameLocks noGrp="1"/>
          </p:cNvGraphicFramePr>
          <p:nvPr>
            <p:ph idx="1"/>
            <p:extLst>
              <p:ext uri="{D42A27DB-BD31-4B8C-83A1-F6EECF244321}">
                <p14:modId xmlns:p14="http://schemas.microsoft.com/office/powerpoint/2010/main" val="2681688577"/>
              </p:ext>
            </p:extLst>
          </p:nvPr>
        </p:nvGraphicFramePr>
        <p:xfrm>
          <a:off x="1371600" y="910590"/>
          <a:ext cx="9601200" cy="3581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Content Placeholder 2">
            <a:extLst>
              <a:ext uri="{FF2B5EF4-FFF2-40B4-BE49-F238E27FC236}">
                <a16:creationId xmlns:a16="http://schemas.microsoft.com/office/drawing/2014/main" id="{5FBA85EC-0B9A-6B4E-BEF7-7674FAC3D942}"/>
              </a:ext>
            </a:extLst>
          </p:cNvPr>
          <p:cNvSpPr txBox="1">
            <a:spLocks/>
          </p:cNvSpPr>
          <p:nvPr/>
        </p:nvSpPr>
        <p:spPr>
          <a:xfrm>
            <a:off x="1371600" y="4491990"/>
            <a:ext cx="9601200" cy="137541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dirty="0"/>
              <a:t>Where does  the ideal balance of computation and pen &amp; paper work lie?</a:t>
            </a:r>
          </a:p>
        </p:txBody>
      </p:sp>
    </p:spTree>
    <p:extLst>
      <p:ext uri="{BB962C8B-B14F-4D97-AF65-F5344CB8AC3E}">
        <p14:creationId xmlns:p14="http://schemas.microsoft.com/office/powerpoint/2010/main" val="31768101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1F679-873D-DB49-9C1F-44F509228EDF}"/>
              </a:ext>
            </a:extLst>
          </p:cNvPr>
          <p:cNvSpPr>
            <a:spLocks noGrp="1"/>
          </p:cNvSpPr>
          <p:nvPr>
            <p:ph type="title"/>
          </p:nvPr>
        </p:nvSpPr>
        <p:spPr>
          <a:xfrm>
            <a:off x="1371600" y="337815"/>
            <a:ext cx="9601200" cy="1485900"/>
          </a:xfrm>
        </p:spPr>
        <p:txBody>
          <a:bodyPr/>
          <a:lstStyle/>
          <a:p>
            <a:r>
              <a:rPr lang="en-US" dirty="0"/>
              <a:t>Where have all the slide rules gone?</a:t>
            </a:r>
          </a:p>
        </p:txBody>
      </p:sp>
      <p:sp>
        <p:nvSpPr>
          <p:cNvPr id="3" name="Content Placeholder 2">
            <a:extLst>
              <a:ext uri="{FF2B5EF4-FFF2-40B4-BE49-F238E27FC236}">
                <a16:creationId xmlns:a16="http://schemas.microsoft.com/office/drawing/2014/main" id="{5625B1E6-0FB0-674F-879D-B5632E675732}"/>
              </a:ext>
            </a:extLst>
          </p:cNvPr>
          <p:cNvSpPr>
            <a:spLocks noGrp="1"/>
          </p:cNvSpPr>
          <p:nvPr>
            <p:ph idx="1"/>
          </p:nvPr>
        </p:nvSpPr>
        <p:spPr>
          <a:xfrm>
            <a:off x="1371600" y="1325880"/>
            <a:ext cx="3017520" cy="3581400"/>
          </a:xfrm>
        </p:spPr>
        <p:txBody>
          <a:bodyPr/>
          <a:lstStyle/>
          <a:p>
            <a:r>
              <a:rPr lang="en-US" dirty="0"/>
              <a:t>Slide rules grant a deeper understanding of relationships between numbers</a:t>
            </a:r>
          </a:p>
          <a:p>
            <a:endParaRPr lang="en-US" dirty="0"/>
          </a:p>
          <a:p>
            <a:r>
              <a:rPr lang="en-US" dirty="0"/>
              <a:t>Why don’t we use them anymore?</a:t>
            </a:r>
          </a:p>
        </p:txBody>
      </p:sp>
      <p:pic>
        <p:nvPicPr>
          <p:cNvPr id="4" name="Picture 3">
            <a:extLst>
              <a:ext uri="{FF2B5EF4-FFF2-40B4-BE49-F238E27FC236}">
                <a16:creationId xmlns:a16="http://schemas.microsoft.com/office/drawing/2014/main" id="{CD0AE821-2D32-AF4C-A7F1-2E851FC7000C}"/>
              </a:ext>
            </a:extLst>
          </p:cNvPr>
          <p:cNvPicPr>
            <a:picLocks noChangeAspect="1"/>
          </p:cNvPicPr>
          <p:nvPr/>
        </p:nvPicPr>
        <p:blipFill>
          <a:blip r:embed="rId3"/>
          <a:stretch>
            <a:fillRect/>
          </a:stretch>
        </p:blipFill>
        <p:spPr>
          <a:xfrm>
            <a:off x="4572000" y="1214120"/>
            <a:ext cx="7620000" cy="5080000"/>
          </a:xfrm>
          <a:prstGeom prst="rect">
            <a:avLst/>
          </a:prstGeom>
        </p:spPr>
      </p:pic>
      <p:sp>
        <p:nvSpPr>
          <p:cNvPr id="5" name="TextBox 4">
            <a:extLst>
              <a:ext uri="{FF2B5EF4-FFF2-40B4-BE49-F238E27FC236}">
                <a16:creationId xmlns:a16="http://schemas.microsoft.com/office/drawing/2014/main" id="{61DFD4C7-4ED0-7148-806B-D61F0C971D44}"/>
              </a:ext>
            </a:extLst>
          </p:cNvPr>
          <p:cNvSpPr txBox="1"/>
          <p:nvPr/>
        </p:nvSpPr>
        <p:spPr>
          <a:xfrm>
            <a:off x="3688080" y="6560830"/>
            <a:ext cx="8374408" cy="261610"/>
          </a:xfrm>
          <a:prstGeom prst="rect">
            <a:avLst/>
          </a:prstGeom>
          <a:noFill/>
        </p:spPr>
        <p:txBody>
          <a:bodyPr wrap="none" rtlCol="0">
            <a:spAutoFit/>
          </a:bodyPr>
          <a:lstStyle/>
          <a:p>
            <a:r>
              <a:rPr lang="en-US" sz="1100" dirty="0"/>
              <a:t>By s58y (</a:t>
            </a:r>
            <a:r>
              <a:rPr lang="en-US" sz="1100" dirty="0" err="1"/>
              <a:t>Keuffel</a:t>
            </a:r>
            <a:r>
              <a:rPr lang="en-US" sz="1100" dirty="0"/>
              <a:t> &amp; </a:t>
            </a:r>
            <a:r>
              <a:rPr lang="en-US" sz="1100" dirty="0" err="1"/>
              <a:t>Esser</a:t>
            </a:r>
            <a:r>
              <a:rPr lang="en-US" sz="1100" dirty="0"/>
              <a:t> slide rule, model 4081-3) [CC BY 2.0  (https://</a:t>
            </a:r>
            <a:r>
              <a:rPr lang="en-US" sz="1100" dirty="0" err="1"/>
              <a:t>creativecommons.org</a:t>
            </a:r>
            <a:r>
              <a:rPr lang="en-US" sz="1100" dirty="0"/>
              <a:t>/licenses/by/2.0)], via Wikimedia Commons</a:t>
            </a:r>
          </a:p>
        </p:txBody>
      </p:sp>
    </p:spTree>
    <p:extLst>
      <p:ext uri="{BB962C8B-B14F-4D97-AF65-F5344CB8AC3E}">
        <p14:creationId xmlns:p14="http://schemas.microsoft.com/office/powerpoint/2010/main" val="34584454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40F28-5CC0-4E46-BEF3-5C961DFACCF0}"/>
              </a:ext>
            </a:extLst>
          </p:cNvPr>
          <p:cNvSpPr>
            <a:spLocks noGrp="1"/>
          </p:cNvSpPr>
          <p:nvPr>
            <p:ph type="title"/>
          </p:nvPr>
        </p:nvSpPr>
        <p:spPr>
          <a:xfrm>
            <a:off x="1371600" y="167640"/>
            <a:ext cx="9601200" cy="1485900"/>
          </a:xfrm>
        </p:spPr>
        <p:txBody>
          <a:bodyPr/>
          <a:lstStyle/>
          <a:p>
            <a:r>
              <a:rPr lang="en-US" dirty="0"/>
              <a:t>A parting thought…</a:t>
            </a:r>
          </a:p>
        </p:txBody>
      </p:sp>
      <p:graphicFrame>
        <p:nvGraphicFramePr>
          <p:cNvPr id="4" name="Content Placeholder 3">
            <a:extLst>
              <a:ext uri="{FF2B5EF4-FFF2-40B4-BE49-F238E27FC236}">
                <a16:creationId xmlns:a16="http://schemas.microsoft.com/office/drawing/2014/main" id="{CF7875E0-2373-184C-9614-8AFB8ACB88FA}"/>
              </a:ext>
            </a:extLst>
          </p:cNvPr>
          <p:cNvGraphicFramePr>
            <a:graphicFrameLocks noGrp="1"/>
          </p:cNvGraphicFramePr>
          <p:nvPr>
            <p:ph idx="1"/>
          </p:nvPr>
        </p:nvGraphicFramePr>
        <p:xfrm>
          <a:off x="1371600" y="910590"/>
          <a:ext cx="9601200" cy="3581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Content Placeholder 2">
            <a:extLst>
              <a:ext uri="{FF2B5EF4-FFF2-40B4-BE49-F238E27FC236}">
                <a16:creationId xmlns:a16="http://schemas.microsoft.com/office/drawing/2014/main" id="{5FBA85EC-0B9A-6B4E-BEF7-7674FAC3D942}"/>
              </a:ext>
            </a:extLst>
          </p:cNvPr>
          <p:cNvSpPr txBox="1">
            <a:spLocks/>
          </p:cNvSpPr>
          <p:nvPr/>
        </p:nvSpPr>
        <p:spPr>
          <a:xfrm>
            <a:off x="1371600" y="4491990"/>
            <a:ext cx="9601200" cy="137541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dirty="0"/>
              <a:t>Where does  the ideal balance of computation and pen &amp; paper work lie?</a:t>
            </a:r>
          </a:p>
        </p:txBody>
      </p:sp>
      <p:sp>
        <p:nvSpPr>
          <p:cNvPr id="3" name="Oval 2">
            <a:extLst>
              <a:ext uri="{FF2B5EF4-FFF2-40B4-BE49-F238E27FC236}">
                <a16:creationId xmlns:a16="http://schemas.microsoft.com/office/drawing/2014/main" id="{C341BE3A-CD52-E649-B49F-2C356C2A0BAE}"/>
              </a:ext>
            </a:extLst>
          </p:cNvPr>
          <p:cNvSpPr/>
          <p:nvPr/>
        </p:nvSpPr>
        <p:spPr>
          <a:xfrm>
            <a:off x="7162800" y="2465070"/>
            <a:ext cx="472440" cy="47244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264891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E1DCA-FBFC-0640-91C3-EEFEA6DE3F4C}"/>
              </a:ext>
            </a:extLst>
          </p:cNvPr>
          <p:cNvSpPr>
            <a:spLocks noGrp="1"/>
          </p:cNvSpPr>
          <p:nvPr>
            <p:ph type="title"/>
          </p:nvPr>
        </p:nvSpPr>
        <p:spPr/>
        <p:txBody>
          <a:bodyPr/>
          <a:lstStyle/>
          <a:p>
            <a:r>
              <a:rPr lang="en-US" dirty="0"/>
              <a:t>My challenge to you…</a:t>
            </a:r>
          </a:p>
        </p:txBody>
      </p:sp>
      <p:sp>
        <p:nvSpPr>
          <p:cNvPr id="3" name="Content Placeholder 2">
            <a:extLst>
              <a:ext uri="{FF2B5EF4-FFF2-40B4-BE49-F238E27FC236}">
                <a16:creationId xmlns:a16="http://schemas.microsoft.com/office/drawing/2014/main" id="{D8A0AB6B-1602-864C-8861-5F07B786BE3C}"/>
              </a:ext>
            </a:extLst>
          </p:cNvPr>
          <p:cNvSpPr>
            <a:spLocks noGrp="1"/>
          </p:cNvSpPr>
          <p:nvPr>
            <p:ph idx="1"/>
          </p:nvPr>
        </p:nvSpPr>
        <p:spPr/>
        <p:txBody>
          <a:bodyPr/>
          <a:lstStyle/>
          <a:p>
            <a:r>
              <a:rPr lang="en-US" dirty="0"/>
              <a:t>Answer the following:</a:t>
            </a:r>
          </a:p>
          <a:p>
            <a:pPr lvl="1"/>
            <a:r>
              <a:rPr lang="en-US" dirty="0"/>
              <a:t>How can you best serve your students’ need for computational skills?</a:t>
            </a:r>
          </a:p>
          <a:p>
            <a:pPr lvl="1"/>
            <a:r>
              <a:rPr lang="en-US" dirty="0"/>
              <a:t>Are you serving </a:t>
            </a:r>
            <a:r>
              <a:rPr lang="en-US"/>
              <a:t>your students?</a:t>
            </a:r>
            <a:endParaRPr lang="en-US" dirty="0"/>
          </a:p>
          <a:p>
            <a:endParaRPr lang="en-US" dirty="0"/>
          </a:p>
          <a:p>
            <a:pPr lvl="1"/>
            <a:r>
              <a:rPr lang="en-US" dirty="0"/>
              <a:t>What is the best balance of pen &amp; paper methods and computational methods to develop understanding and insight?</a:t>
            </a:r>
          </a:p>
        </p:txBody>
      </p:sp>
    </p:spTree>
    <p:extLst>
      <p:ext uri="{BB962C8B-B14F-4D97-AF65-F5344CB8AC3E}">
        <p14:creationId xmlns:p14="http://schemas.microsoft.com/office/powerpoint/2010/main" val="24406853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D974C-0ECC-EF4B-8591-C1F483C530BF}"/>
              </a:ext>
            </a:extLst>
          </p:cNvPr>
          <p:cNvSpPr>
            <a:spLocks noGrp="1"/>
          </p:cNvSpPr>
          <p:nvPr>
            <p:ph type="title"/>
          </p:nvPr>
        </p:nvSpPr>
        <p:spPr/>
        <p:txBody>
          <a:bodyPr>
            <a:normAutofit/>
          </a:bodyPr>
          <a:lstStyle/>
          <a:p>
            <a:r>
              <a:rPr lang="en-US" sz="4000" dirty="0"/>
              <a:t>Possible </a:t>
            </a:r>
            <a:r>
              <a:rPr lang="en-US" sz="4000" dirty="0" err="1"/>
              <a:t>ALpHA</a:t>
            </a:r>
            <a:r>
              <a:rPr lang="en-US" sz="4000" dirty="0"/>
              <a:t>/PICUP Immersion in 2019</a:t>
            </a:r>
          </a:p>
        </p:txBody>
      </p:sp>
      <p:sp>
        <p:nvSpPr>
          <p:cNvPr id="3" name="Content Placeholder 2">
            <a:extLst>
              <a:ext uri="{FF2B5EF4-FFF2-40B4-BE49-F238E27FC236}">
                <a16:creationId xmlns:a16="http://schemas.microsoft.com/office/drawing/2014/main" id="{5DE02251-7839-B049-B366-6A7351E682F5}"/>
              </a:ext>
            </a:extLst>
          </p:cNvPr>
          <p:cNvSpPr>
            <a:spLocks noGrp="1"/>
          </p:cNvSpPr>
          <p:nvPr>
            <p:ph idx="1"/>
          </p:nvPr>
        </p:nvSpPr>
        <p:spPr>
          <a:xfrm>
            <a:off x="1371600" y="3276600"/>
            <a:ext cx="9601200" cy="3581400"/>
          </a:xfrm>
        </p:spPr>
        <p:txBody>
          <a:bodyPr/>
          <a:lstStyle/>
          <a:p>
            <a:r>
              <a:rPr lang="en-US" dirty="0"/>
              <a:t>Contact Lowell McCann or Kelly Roos for more information.</a:t>
            </a:r>
          </a:p>
        </p:txBody>
      </p:sp>
      <p:pic>
        <p:nvPicPr>
          <p:cNvPr id="4" name="Picture 3">
            <a:extLst>
              <a:ext uri="{FF2B5EF4-FFF2-40B4-BE49-F238E27FC236}">
                <a16:creationId xmlns:a16="http://schemas.microsoft.com/office/drawing/2014/main" id="{5BAF8635-4276-C147-A156-4F2472A4D073}"/>
              </a:ext>
            </a:extLst>
          </p:cNvPr>
          <p:cNvPicPr>
            <a:picLocks noChangeAspect="1"/>
          </p:cNvPicPr>
          <p:nvPr/>
        </p:nvPicPr>
        <p:blipFill>
          <a:blip r:embed="rId2"/>
          <a:stretch>
            <a:fillRect/>
          </a:stretch>
        </p:blipFill>
        <p:spPr>
          <a:xfrm>
            <a:off x="8712200" y="1428750"/>
            <a:ext cx="3175000" cy="3175000"/>
          </a:xfrm>
          <a:prstGeom prst="rect">
            <a:avLst/>
          </a:prstGeom>
        </p:spPr>
      </p:pic>
      <p:pic>
        <p:nvPicPr>
          <p:cNvPr id="6" name="Picture 5">
            <a:extLst>
              <a:ext uri="{FF2B5EF4-FFF2-40B4-BE49-F238E27FC236}">
                <a16:creationId xmlns:a16="http://schemas.microsoft.com/office/drawing/2014/main" id="{4017E7E9-D4C4-A646-9C86-433F0D3948EF}"/>
              </a:ext>
            </a:extLst>
          </p:cNvPr>
          <p:cNvPicPr>
            <a:picLocks noChangeAspect="1"/>
          </p:cNvPicPr>
          <p:nvPr/>
        </p:nvPicPr>
        <p:blipFill>
          <a:blip r:embed="rId3"/>
          <a:stretch>
            <a:fillRect/>
          </a:stretch>
        </p:blipFill>
        <p:spPr>
          <a:xfrm>
            <a:off x="1005840" y="1428750"/>
            <a:ext cx="3200400" cy="1371600"/>
          </a:xfrm>
          <a:prstGeom prst="rect">
            <a:avLst/>
          </a:prstGeom>
        </p:spPr>
      </p:pic>
    </p:spTree>
    <p:extLst>
      <p:ext uri="{BB962C8B-B14F-4D97-AF65-F5344CB8AC3E}">
        <p14:creationId xmlns:p14="http://schemas.microsoft.com/office/powerpoint/2010/main" val="39626190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305C9-8255-3B4E-980F-D14D5FD4D6D1}"/>
              </a:ext>
            </a:extLst>
          </p:cNvPr>
          <p:cNvSpPr>
            <a:spLocks noGrp="1"/>
          </p:cNvSpPr>
          <p:nvPr>
            <p:ph type="title"/>
          </p:nvPr>
        </p:nvSpPr>
        <p:spPr/>
        <p:txBody>
          <a:bodyPr/>
          <a:lstStyle/>
          <a:p>
            <a:r>
              <a:rPr lang="en-US" dirty="0"/>
              <a:t>Talk Outline</a:t>
            </a:r>
          </a:p>
        </p:txBody>
      </p:sp>
      <p:sp>
        <p:nvSpPr>
          <p:cNvPr id="3" name="Content Placeholder 2">
            <a:extLst>
              <a:ext uri="{FF2B5EF4-FFF2-40B4-BE49-F238E27FC236}">
                <a16:creationId xmlns:a16="http://schemas.microsoft.com/office/drawing/2014/main" id="{9E804D68-A571-8349-92E2-E58A9C2F6F68}"/>
              </a:ext>
            </a:extLst>
          </p:cNvPr>
          <p:cNvSpPr>
            <a:spLocks noGrp="1"/>
          </p:cNvSpPr>
          <p:nvPr>
            <p:ph idx="1"/>
          </p:nvPr>
        </p:nvSpPr>
        <p:spPr/>
        <p:txBody>
          <a:bodyPr/>
          <a:lstStyle/>
          <a:p>
            <a:r>
              <a:rPr lang="en-US" dirty="0"/>
              <a:t>Three-legged stool</a:t>
            </a:r>
          </a:p>
        </p:txBody>
      </p:sp>
    </p:spTree>
    <p:extLst>
      <p:ext uri="{BB962C8B-B14F-4D97-AF65-F5344CB8AC3E}">
        <p14:creationId xmlns:p14="http://schemas.microsoft.com/office/powerpoint/2010/main" val="19400886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5562F-0175-2241-AF17-5FAC3324E301}"/>
              </a:ext>
            </a:extLst>
          </p:cNvPr>
          <p:cNvSpPr>
            <a:spLocks noGrp="1"/>
          </p:cNvSpPr>
          <p:nvPr>
            <p:ph type="title"/>
          </p:nvPr>
        </p:nvSpPr>
        <p:spPr/>
        <p:txBody>
          <a:bodyPr/>
          <a:lstStyle/>
          <a:p>
            <a:r>
              <a:rPr lang="en-US" dirty="0"/>
              <a:t>Talk slides and links to references at:</a:t>
            </a:r>
          </a:p>
        </p:txBody>
      </p:sp>
      <p:sp>
        <p:nvSpPr>
          <p:cNvPr id="3" name="Content Placeholder 2">
            <a:extLst>
              <a:ext uri="{FF2B5EF4-FFF2-40B4-BE49-F238E27FC236}">
                <a16:creationId xmlns:a16="http://schemas.microsoft.com/office/drawing/2014/main" id="{AF270702-7643-1E42-A267-AAEFF1FAFDCE}"/>
              </a:ext>
            </a:extLst>
          </p:cNvPr>
          <p:cNvSpPr>
            <a:spLocks noGrp="1"/>
          </p:cNvSpPr>
          <p:nvPr>
            <p:ph idx="1"/>
          </p:nvPr>
        </p:nvSpPr>
        <p:spPr/>
        <p:txBody>
          <a:bodyPr/>
          <a:lstStyle/>
          <a:p>
            <a:r>
              <a:rPr lang="en-US" dirty="0"/>
              <a:t>Thanks to the following for funding:</a:t>
            </a:r>
          </a:p>
          <a:p>
            <a:pPr lvl="1"/>
            <a:r>
              <a:rPr lang="en-US" dirty="0"/>
              <a:t>Dept. of Chemistry and Physics, UW-Stout</a:t>
            </a:r>
          </a:p>
          <a:p>
            <a:pPr lvl="1"/>
            <a:r>
              <a:rPr lang="en-US" dirty="0"/>
              <a:t>College of Science, Technology, Engineering, Mathematics, and Management Dean</a:t>
            </a:r>
          </a:p>
        </p:txBody>
      </p:sp>
      <p:pic>
        <p:nvPicPr>
          <p:cNvPr id="4" name="Picture 3">
            <a:extLst>
              <a:ext uri="{FF2B5EF4-FFF2-40B4-BE49-F238E27FC236}">
                <a16:creationId xmlns:a16="http://schemas.microsoft.com/office/drawing/2014/main" id="{E859EF4A-067B-0147-9C28-603ACE6D80F3}"/>
              </a:ext>
            </a:extLst>
          </p:cNvPr>
          <p:cNvPicPr>
            <a:picLocks noChangeAspect="1"/>
          </p:cNvPicPr>
          <p:nvPr/>
        </p:nvPicPr>
        <p:blipFill>
          <a:blip r:embed="rId2"/>
          <a:stretch>
            <a:fillRect/>
          </a:stretch>
        </p:blipFill>
        <p:spPr>
          <a:xfrm>
            <a:off x="8892540" y="3505200"/>
            <a:ext cx="3101340" cy="3101340"/>
          </a:xfrm>
          <a:prstGeom prst="rect">
            <a:avLst/>
          </a:prstGeom>
        </p:spPr>
      </p:pic>
    </p:spTree>
    <p:extLst>
      <p:ext uri="{BB962C8B-B14F-4D97-AF65-F5344CB8AC3E}">
        <p14:creationId xmlns:p14="http://schemas.microsoft.com/office/powerpoint/2010/main" val="30990078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CCB7F-5D27-1545-83BE-89B65DE6C4D7}"/>
              </a:ext>
            </a:extLst>
          </p:cNvPr>
          <p:cNvSpPr>
            <a:spLocks noGrp="1"/>
          </p:cNvSpPr>
          <p:nvPr>
            <p:ph type="title"/>
          </p:nvPr>
        </p:nvSpPr>
        <p:spPr/>
        <p:txBody>
          <a:bodyPr/>
          <a:lstStyle/>
          <a:p>
            <a:r>
              <a:rPr lang="en-US" dirty="0"/>
              <a:t>Three-Legged Stool</a:t>
            </a:r>
          </a:p>
        </p:txBody>
      </p:sp>
      <p:grpSp>
        <p:nvGrpSpPr>
          <p:cNvPr id="13" name="Group 12">
            <a:extLst>
              <a:ext uri="{FF2B5EF4-FFF2-40B4-BE49-F238E27FC236}">
                <a16:creationId xmlns:a16="http://schemas.microsoft.com/office/drawing/2014/main" id="{6FDA2E1B-32A0-1140-A904-B62999F86FC3}"/>
              </a:ext>
            </a:extLst>
          </p:cNvPr>
          <p:cNvGrpSpPr/>
          <p:nvPr/>
        </p:nvGrpSpPr>
        <p:grpSpPr>
          <a:xfrm>
            <a:off x="2066305" y="1428750"/>
            <a:ext cx="8583263" cy="5716587"/>
            <a:chOff x="1437655" y="800100"/>
            <a:chExt cx="8583263" cy="5716587"/>
          </a:xfrm>
        </p:grpSpPr>
        <p:pic>
          <p:nvPicPr>
            <p:cNvPr id="5" name="Picture 4">
              <a:extLst>
                <a:ext uri="{FF2B5EF4-FFF2-40B4-BE49-F238E27FC236}">
                  <a16:creationId xmlns:a16="http://schemas.microsoft.com/office/drawing/2014/main" id="{A383DF15-1368-5F48-9B8F-CD0EB1A1790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backgroundMark x1="40137" y1="74047" x2="40137" y2="74047"/>
                        </a14:backgroundRemoval>
                      </a14:imgEffect>
                    </a14:imgLayer>
                  </a14:imgProps>
                </a:ext>
              </a:extLst>
            </a:blip>
            <a:stretch>
              <a:fillRect/>
            </a:stretch>
          </p:blipFill>
          <p:spPr>
            <a:xfrm>
              <a:off x="1437655" y="800100"/>
              <a:ext cx="8583263" cy="5716587"/>
            </a:xfrm>
            <a:prstGeom prst="rect">
              <a:avLst/>
            </a:prstGeom>
          </p:spPr>
        </p:pic>
        <p:sp>
          <p:nvSpPr>
            <p:cNvPr id="6" name="Rectangle 5">
              <a:extLst>
                <a:ext uri="{FF2B5EF4-FFF2-40B4-BE49-F238E27FC236}">
                  <a16:creationId xmlns:a16="http://schemas.microsoft.com/office/drawing/2014/main" id="{3CD23FFE-1DB9-CF47-9F67-D18DDB5ED64A}"/>
                </a:ext>
              </a:extLst>
            </p:cNvPr>
            <p:cNvSpPr/>
            <p:nvPr/>
          </p:nvSpPr>
          <p:spPr>
            <a:xfrm>
              <a:off x="4587146" y="1702889"/>
              <a:ext cx="2592095" cy="1018877"/>
            </a:xfrm>
            <a:prstGeom prst="rect">
              <a:avLst/>
            </a:prstGeom>
            <a:noFill/>
          </p:spPr>
          <p:txBody>
            <a:bodyPr wrap="none" lIns="91440" tIns="45720" rIns="91440" bIns="45720">
              <a:prstTxWarp prst="textArchDown">
                <a:avLst>
                  <a:gd name="adj" fmla="val 1101308"/>
                </a:avLst>
              </a:prstTxWarp>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Physics</a:t>
              </a:r>
            </a:p>
          </p:txBody>
        </p:sp>
        <p:sp>
          <p:nvSpPr>
            <p:cNvPr id="8" name="Rectangle 7">
              <a:extLst>
                <a:ext uri="{FF2B5EF4-FFF2-40B4-BE49-F238E27FC236}">
                  <a16:creationId xmlns:a16="http://schemas.microsoft.com/office/drawing/2014/main" id="{E67EF83B-9304-124A-8905-517E07322885}"/>
                </a:ext>
              </a:extLst>
            </p:cNvPr>
            <p:cNvSpPr/>
            <p:nvPr/>
          </p:nvSpPr>
          <p:spPr>
            <a:xfrm>
              <a:off x="6003634" y="2967335"/>
              <a:ext cx="184731" cy="923330"/>
            </a:xfrm>
            <a:prstGeom prst="rect">
              <a:avLst/>
            </a:prstGeom>
            <a:noFill/>
          </p:spPr>
          <p:txBody>
            <a:bodyPr wrap="none" lIns="91440" tIns="45720" rIns="91440" bIns="45720">
              <a:spAutoFit/>
            </a:bodyPr>
            <a:lstStyle/>
            <a:p>
              <a:pPr algn="ctr"/>
              <a:endPar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9" name="Rectangle 8">
              <a:extLst>
                <a:ext uri="{FF2B5EF4-FFF2-40B4-BE49-F238E27FC236}">
                  <a16:creationId xmlns:a16="http://schemas.microsoft.com/office/drawing/2014/main" id="{C2FF5D0B-9899-5540-AE8F-1D47A6E9332F}"/>
                </a:ext>
              </a:extLst>
            </p:cNvPr>
            <p:cNvSpPr/>
            <p:nvPr/>
          </p:nvSpPr>
          <p:spPr>
            <a:xfrm rot="5243445">
              <a:off x="5148271" y="3457883"/>
              <a:ext cx="1498423" cy="646331"/>
            </a:xfrm>
            <a:prstGeom prst="rect">
              <a:avLst/>
            </a:prstGeom>
            <a:noFill/>
          </p:spPr>
          <p:txBody>
            <a:bodyPr wrap="none" lIns="91440" tIns="45720" rIns="91440" bIns="45720">
              <a:spAutoFit/>
            </a:bodyPr>
            <a:lstStyle/>
            <a:p>
              <a:pPr algn="ctr"/>
              <a:r>
                <a:rPr lang="en-US"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Theory</a:t>
              </a:r>
            </a:p>
          </p:txBody>
        </p:sp>
        <p:sp>
          <p:nvSpPr>
            <p:cNvPr id="10" name="Rectangle 9">
              <a:extLst>
                <a:ext uri="{FF2B5EF4-FFF2-40B4-BE49-F238E27FC236}">
                  <a16:creationId xmlns:a16="http://schemas.microsoft.com/office/drawing/2014/main" id="{2EDB73FA-3012-1C4E-B489-2F657939C217}"/>
                </a:ext>
              </a:extLst>
            </p:cNvPr>
            <p:cNvSpPr/>
            <p:nvPr/>
          </p:nvSpPr>
          <p:spPr>
            <a:xfrm rot="4630221">
              <a:off x="5691651" y="3839263"/>
              <a:ext cx="2687723" cy="646331"/>
            </a:xfrm>
            <a:prstGeom prst="rect">
              <a:avLst/>
            </a:prstGeom>
            <a:noFill/>
          </p:spPr>
          <p:txBody>
            <a:bodyPr wrap="none" lIns="91440" tIns="45720" rIns="91440" bIns="45720">
              <a:spAutoFit/>
            </a:bodyPr>
            <a:lstStyle/>
            <a:p>
              <a:pPr algn="ctr"/>
              <a:r>
                <a:rPr lang="en-US"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Computation</a:t>
              </a:r>
            </a:p>
          </p:txBody>
        </p:sp>
        <p:sp>
          <p:nvSpPr>
            <p:cNvPr id="11" name="Rectangle 10">
              <a:extLst>
                <a:ext uri="{FF2B5EF4-FFF2-40B4-BE49-F238E27FC236}">
                  <a16:creationId xmlns:a16="http://schemas.microsoft.com/office/drawing/2014/main" id="{02F78432-0790-E04F-A580-E01DDECD72DF}"/>
                </a:ext>
              </a:extLst>
            </p:cNvPr>
            <p:cNvSpPr/>
            <p:nvPr/>
          </p:nvSpPr>
          <p:spPr>
            <a:xfrm rot="6154608">
              <a:off x="3328678" y="3880276"/>
              <a:ext cx="2388795" cy="646331"/>
            </a:xfrm>
            <a:prstGeom prst="rect">
              <a:avLst/>
            </a:prstGeom>
            <a:noFill/>
          </p:spPr>
          <p:txBody>
            <a:bodyPr wrap="none" lIns="91440" tIns="45720" rIns="91440" bIns="45720">
              <a:spAutoFit/>
            </a:bodyPr>
            <a:lstStyle/>
            <a:p>
              <a:pPr algn="ctr"/>
              <a:r>
                <a:rPr lang="en-US"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Experiment</a:t>
              </a:r>
            </a:p>
          </p:txBody>
        </p:sp>
      </p:grpSp>
      <p:sp>
        <p:nvSpPr>
          <p:cNvPr id="16" name="TextBox 15">
            <a:extLst>
              <a:ext uri="{FF2B5EF4-FFF2-40B4-BE49-F238E27FC236}">
                <a16:creationId xmlns:a16="http://schemas.microsoft.com/office/drawing/2014/main" id="{0CCB5430-222E-5E46-A969-46FDEB51D236}"/>
              </a:ext>
            </a:extLst>
          </p:cNvPr>
          <p:cNvSpPr txBox="1"/>
          <p:nvPr/>
        </p:nvSpPr>
        <p:spPr>
          <a:xfrm>
            <a:off x="1414464" y="6529391"/>
            <a:ext cx="7721986" cy="261610"/>
          </a:xfrm>
          <a:prstGeom prst="rect">
            <a:avLst/>
          </a:prstGeom>
          <a:noFill/>
        </p:spPr>
        <p:txBody>
          <a:bodyPr wrap="none" rtlCol="0">
            <a:spAutoFit/>
          </a:bodyPr>
          <a:lstStyle/>
          <a:p>
            <a:r>
              <a:rPr lang="en-US" sz="1100" dirty="0"/>
              <a:t>[Three-legged stool]. (n.d.). Retrieved July 23, 2018, from https://</a:t>
            </a:r>
            <a:r>
              <a:rPr lang="en-US" sz="1100" dirty="0" err="1"/>
              <a:t>marketvolt.com</a:t>
            </a:r>
            <a:r>
              <a:rPr lang="en-US" sz="1100" dirty="0"/>
              <a:t>/2017/05/marketing-is-a-three-legged-stool/</a:t>
            </a:r>
          </a:p>
        </p:txBody>
      </p:sp>
    </p:spTree>
    <p:extLst>
      <p:ext uri="{BB962C8B-B14F-4D97-AF65-F5344CB8AC3E}">
        <p14:creationId xmlns:p14="http://schemas.microsoft.com/office/powerpoint/2010/main" val="7983573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54E16-C7F3-FD4F-851A-9D55F85A657F}"/>
              </a:ext>
            </a:extLst>
          </p:cNvPr>
          <p:cNvSpPr>
            <a:spLocks noGrp="1"/>
          </p:cNvSpPr>
          <p:nvPr>
            <p:ph type="title"/>
          </p:nvPr>
        </p:nvSpPr>
        <p:spPr>
          <a:xfrm>
            <a:off x="1371600" y="685800"/>
            <a:ext cx="9936480" cy="1485900"/>
          </a:xfrm>
        </p:spPr>
        <p:txBody>
          <a:bodyPr/>
          <a:lstStyle/>
          <a:p>
            <a:r>
              <a:rPr lang="en-US" dirty="0"/>
              <a:t>Inert Gas Condensation of Nanomagnets</a:t>
            </a:r>
          </a:p>
        </p:txBody>
      </p:sp>
      <p:sp>
        <p:nvSpPr>
          <p:cNvPr id="3" name="Content Placeholder 2">
            <a:extLst>
              <a:ext uri="{FF2B5EF4-FFF2-40B4-BE49-F238E27FC236}">
                <a16:creationId xmlns:a16="http://schemas.microsoft.com/office/drawing/2014/main" id="{AB2B511C-E1AD-0748-83BD-D7DDE484E2AA}"/>
              </a:ext>
            </a:extLst>
          </p:cNvPr>
          <p:cNvSpPr>
            <a:spLocks noGrp="1"/>
          </p:cNvSpPr>
          <p:nvPr>
            <p:ph idx="1"/>
          </p:nvPr>
        </p:nvSpPr>
        <p:spPr/>
        <p:txBody>
          <a:bodyPr/>
          <a:lstStyle/>
          <a:p>
            <a:r>
              <a:rPr lang="en-US" dirty="0"/>
              <a:t>How do magnetic nanoclusters form in argon plasma?</a:t>
            </a:r>
          </a:p>
          <a:p>
            <a:pPr lvl="1"/>
            <a:r>
              <a:rPr lang="en-US" dirty="0"/>
              <a:t>Computational modeling required</a:t>
            </a:r>
          </a:p>
        </p:txBody>
      </p:sp>
      <p:pic>
        <p:nvPicPr>
          <p:cNvPr id="4" name="Picture 3">
            <a:extLst>
              <a:ext uri="{FF2B5EF4-FFF2-40B4-BE49-F238E27FC236}">
                <a16:creationId xmlns:a16="http://schemas.microsoft.com/office/drawing/2014/main" id="{2C8C5F55-DAE2-EF46-8344-02F4698FE44A}"/>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2506980" y="2730500"/>
            <a:ext cx="8496300" cy="3136900"/>
          </a:xfrm>
          <a:prstGeom prst="rect">
            <a:avLst/>
          </a:prstGeom>
        </p:spPr>
      </p:pic>
    </p:spTree>
    <p:extLst>
      <p:ext uri="{BB962C8B-B14F-4D97-AF65-F5344CB8AC3E}">
        <p14:creationId xmlns:p14="http://schemas.microsoft.com/office/powerpoint/2010/main" val="3382001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32930-25DE-2D45-B0C5-6AD8C4E04FAB}"/>
              </a:ext>
            </a:extLst>
          </p:cNvPr>
          <p:cNvSpPr>
            <a:spLocks noGrp="1"/>
          </p:cNvSpPr>
          <p:nvPr>
            <p:ph type="title"/>
          </p:nvPr>
        </p:nvSpPr>
        <p:spPr/>
        <p:txBody>
          <a:bodyPr/>
          <a:lstStyle/>
          <a:p>
            <a:r>
              <a:rPr lang="en-US" dirty="0"/>
              <a:t>Computation in the Workplace</a:t>
            </a:r>
          </a:p>
        </p:txBody>
      </p:sp>
      <p:sp>
        <p:nvSpPr>
          <p:cNvPr id="3" name="Content Placeholder 2">
            <a:extLst>
              <a:ext uri="{FF2B5EF4-FFF2-40B4-BE49-F238E27FC236}">
                <a16:creationId xmlns:a16="http://schemas.microsoft.com/office/drawing/2014/main" id="{B3781794-DDF3-A34C-9336-95B043189A12}"/>
              </a:ext>
            </a:extLst>
          </p:cNvPr>
          <p:cNvSpPr>
            <a:spLocks noGrp="1"/>
          </p:cNvSpPr>
          <p:nvPr>
            <p:ph idx="1"/>
          </p:nvPr>
        </p:nvSpPr>
        <p:spPr/>
        <p:txBody>
          <a:bodyPr>
            <a:normAutofit/>
          </a:bodyPr>
          <a:lstStyle/>
          <a:p>
            <a:r>
              <a:rPr lang="en-US" dirty="0"/>
              <a:t>A little less than half of bachelors graduates seek industry positions </a:t>
            </a:r>
          </a:p>
          <a:p>
            <a:endParaRPr lang="en-US" dirty="0"/>
          </a:p>
          <a:p>
            <a:r>
              <a:rPr lang="en-US" dirty="0"/>
              <a:t>Bachelors students in industry report 75%-90% are programming and 50%-60% are performing modeling and simulation</a:t>
            </a:r>
          </a:p>
          <a:p>
            <a:pPr lvl="1"/>
            <a:r>
              <a:rPr lang="en-US" dirty="0"/>
              <a:t>Based on 2017 AIP "Physics Bachelors: Initial Employment” report which is based on survey data from 2013-2014</a:t>
            </a:r>
          </a:p>
          <a:p>
            <a:pPr lvl="1"/>
            <a:endParaRPr lang="en-US" dirty="0"/>
          </a:p>
          <a:p>
            <a:r>
              <a:rPr lang="en-US" dirty="0"/>
              <a:t>Question:  Who should we be serving and how do we best serve them?</a:t>
            </a:r>
          </a:p>
          <a:p>
            <a:endParaRPr lang="en-US" dirty="0"/>
          </a:p>
        </p:txBody>
      </p:sp>
    </p:spTree>
    <p:extLst>
      <p:ext uri="{BB962C8B-B14F-4D97-AF65-F5344CB8AC3E}">
        <p14:creationId xmlns:p14="http://schemas.microsoft.com/office/powerpoint/2010/main" val="25895187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6B533-0F7C-A641-860A-E0F677FA36A8}"/>
              </a:ext>
            </a:extLst>
          </p:cNvPr>
          <p:cNvSpPr>
            <a:spLocks noGrp="1"/>
          </p:cNvSpPr>
          <p:nvPr>
            <p:ph type="title"/>
          </p:nvPr>
        </p:nvSpPr>
        <p:spPr>
          <a:xfrm>
            <a:off x="1371600" y="228600"/>
            <a:ext cx="7513320" cy="1485900"/>
          </a:xfrm>
        </p:spPr>
        <p:txBody>
          <a:bodyPr>
            <a:normAutofit fontScale="90000"/>
          </a:bodyPr>
          <a:lstStyle/>
          <a:p>
            <a:r>
              <a:rPr lang="en-US" dirty="0"/>
              <a:t>Partnership for the Integration of Computation into Undergraduate Physics   - Goals</a:t>
            </a:r>
          </a:p>
        </p:txBody>
      </p:sp>
      <p:sp>
        <p:nvSpPr>
          <p:cNvPr id="3" name="Content Placeholder 2">
            <a:extLst>
              <a:ext uri="{FF2B5EF4-FFF2-40B4-BE49-F238E27FC236}">
                <a16:creationId xmlns:a16="http://schemas.microsoft.com/office/drawing/2014/main" id="{668C6579-10C8-5E42-82EA-5FC683493EC8}"/>
              </a:ext>
            </a:extLst>
          </p:cNvPr>
          <p:cNvSpPr>
            <a:spLocks noGrp="1"/>
          </p:cNvSpPr>
          <p:nvPr>
            <p:ph idx="1"/>
          </p:nvPr>
        </p:nvSpPr>
        <p:spPr/>
        <p:txBody>
          <a:bodyPr/>
          <a:lstStyle/>
          <a:p>
            <a:r>
              <a:rPr lang="en-US" dirty="0"/>
              <a:t>Create community of educators</a:t>
            </a:r>
          </a:p>
          <a:p>
            <a:pPr lvl="1"/>
            <a:r>
              <a:rPr lang="en-US" dirty="0"/>
              <a:t>Faculty development workshops</a:t>
            </a:r>
          </a:p>
          <a:p>
            <a:pPr lvl="1"/>
            <a:r>
              <a:rPr lang="en-US" dirty="0"/>
              <a:t>AAPT Workshops</a:t>
            </a:r>
          </a:p>
          <a:p>
            <a:pPr lvl="1"/>
            <a:r>
              <a:rPr lang="en-US" dirty="0"/>
              <a:t>Come to your department</a:t>
            </a:r>
          </a:p>
          <a:p>
            <a:pPr lvl="1"/>
            <a:endParaRPr lang="en-US" dirty="0"/>
          </a:p>
          <a:p>
            <a:r>
              <a:rPr lang="en-US" dirty="0"/>
              <a:t>Collect resources, strategies, and tactics to integrate computation across the curriculum</a:t>
            </a:r>
          </a:p>
          <a:p>
            <a:pPr lvl="1"/>
            <a:r>
              <a:rPr lang="en-US" dirty="0" err="1">
                <a:hlinkClick r:id="rId3"/>
              </a:rPr>
              <a:t>gopicup.org</a:t>
            </a:r>
            <a:endParaRPr lang="en-US" dirty="0"/>
          </a:p>
        </p:txBody>
      </p:sp>
      <p:pic>
        <p:nvPicPr>
          <p:cNvPr id="4" name="Picture 3">
            <a:extLst>
              <a:ext uri="{FF2B5EF4-FFF2-40B4-BE49-F238E27FC236}">
                <a16:creationId xmlns:a16="http://schemas.microsoft.com/office/drawing/2014/main" id="{AB4C4F30-B082-0248-9603-34C7004BBFE6}"/>
              </a:ext>
            </a:extLst>
          </p:cNvPr>
          <p:cNvPicPr>
            <a:picLocks noChangeAspect="1"/>
          </p:cNvPicPr>
          <p:nvPr/>
        </p:nvPicPr>
        <p:blipFill>
          <a:blip r:embed="rId4"/>
          <a:stretch>
            <a:fillRect/>
          </a:stretch>
        </p:blipFill>
        <p:spPr>
          <a:xfrm>
            <a:off x="9017000" y="0"/>
            <a:ext cx="3175000" cy="3175000"/>
          </a:xfrm>
          <a:prstGeom prst="rect">
            <a:avLst/>
          </a:prstGeom>
        </p:spPr>
      </p:pic>
    </p:spTree>
    <p:extLst>
      <p:ext uri="{BB962C8B-B14F-4D97-AF65-F5344CB8AC3E}">
        <p14:creationId xmlns:p14="http://schemas.microsoft.com/office/powerpoint/2010/main" val="30555043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51447-350C-4545-BD58-E677856BD14C}"/>
              </a:ext>
            </a:extLst>
          </p:cNvPr>
          <p:cNvSpPr>
            <a:spLocks noGrp="1"/>
          </p:cNvSpPr>
          <p:nvPr>
            <p:ph type="title"/>
          </p:nvPr>
        </p:nvSpPr>
        <p:spPr/>
        <p:txBody>
          <a:bodyPr/>
          <a:lstStyle/>
          <a:p>
            <a:r>
              <a:rPr lang="en-US" dirty="0"/>
              <a:t>What does “integration of computation across the curriculum” mean?</a:t>
            </a:r>
          </a:p>
        </p:txBody>
      </p:sp>
      <p:sp>
        <p:nvSpPr>
          <p:cNvPr id="3" name="Content Placeholder 2">
            <a:extLst>
              <a:ext uri="{FF2B5EF4-FFF2-40B4-BE49-F238E27FC236}">
                <a16:creationId xmlns:a16="http://schemas.microsoft.com/office/drawing/2014/main" id="{AB6E87BC-AFDA-5248-B68C-4E30ED028D17}"/>
              </a:ext>
            </a:extLst>
          </p:cNvPr>
          <p:cNvSpPr>
            <a:spLocks noGrp="1"/>
          </p:cNvSpPr>
          <p:nvPr>
            <p:ph idx="1"/>
          </p:nvPr>
        </p:nvSpPr>
        <p:spPr/>
        <p:txBody>
          <a:bodyPr/>
          <a:lstStyle/>
          <a:p>
            <a:r>
              <a:rPr lang="en-US" dirty="0"/>
              <a:t>Inclusion of computational projects and exercises across the various courses in the curriculum in an intentional and coherent fashion</a:t>
            </a:r>
          </a:p>
          <a:p>
            <a:endParaRPr lang="en-US" dirty="0"/>
          </a:p>
          <a:p>
            <a:r>
              <a:rPr lang="en-US" dirty="0"/>
              <a:t>Use </a:t>
            </a:r>
            <a:r>
              <a:rPr lang="en-US" b="1" dirty="0"/>
              <a:t>computational physics thinking </a:t>
            </a:r>
            <a:r>
              <a:rPr lang="en-US" dirty="0"/>
              <a:t>in all courses</a:t>
            </a:r>
          </a:p>
        </p:txBody>
      </p:sp>
    </p:spTree>
    <p:extLst>
      <p:ext uri="{BB962C8B-B14F-4D97-AF65-F5344CB8AC3E}">
        <p14:creationId xmlns:p14="http://schemas.microsoft.com/office/powerpoint/2010/main" val="7211025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7B03A-760C-3C46-984F-7D872894D867}"/>
              </a:ext>
            </a:extLst>
          </p:cNvPr>
          <p:cNvSpPr>
            <a:spLocks noGrp="1"/>
          </p:cNvSpPr>
          <p:nvPr>
            <p:ph type="title"/>
          </p:nvPr>
        </p:nvSpPr>
        <p:spPr/>
        <p:txBody>
          <a:bodyPr/>
          <a:lstStyle/>
          <a:p>
            <a:r>
              <a:rPr lang="en-US" dirty="0"/>
              <a:t>Computational Physics Thinking</a:t>
            </a:r>
          </a:p>
        </p:txBody>
      </p:sp>
      <p:sp>
        <p:nvSpPr>
          <p:cNvPr id="3" name="Content Placeholder 2">
            <a:extLst>
              <a:ext uri="{FF2B5EF4-FFF2-40B4-BE49-F238E27FC236}">
                <a16:creationId xmlns:a16="http://schemas.microsoft.com/office/drawing/2014/main" id="{42362F5A-552D-8B47-8B03-D309D476EF77}"/>
              </a:ext>
            </a:extLst>
          </p:cNvPr>
          <p:cNvSpPr>
            <a:spLocks noGrp="1"/>
          </p:cNvSpPr>
          <p:nvPr>
            <p:ph idx="1"/>
          </p:nvPr>
        </p:nvSpPr>
        <p:spPr/>
        <p:txBody>
          <a:bodyPr/>
          <a:lstStyle/>
          <a:p>
            <a:r>
              <a:rPr lang="en-US" dirty="0"/>
              <a:t>Translate a model into code</a:t>
            </a:r>
          </a:p>
          <a:p>
            <a:r>
              <a:rPr lang="en-US" dirty="0"/>
              <a:t>Choose scales and units</a:t>
            </a:r>
          </a:p>
          <a:p>
            <a:r>
              <a:rPr lang="en-US" dirty="0"/>
              <a:t>Subdivide a model into a set of manageable computational tasks</a:t>
            </a:r>
          </a:p>
          <a:p>
            <a:r>
              <a:rPr lang="en-US" dirty="0"/>
              <a:t>Choose algorithms and computational tools</a:t>
            </a:r>
          </a:p>
          <a:p>
            <a:r>
              <a:rPr lang="en-US" dirty="0"/>
              <a:t>Debug, test, and validate code</a:t>
            </a:r>
          </a:p>
          <a:p>
            <a:r>
              <a:rPr lang="en-US" dirty="0"/>
              <a:t>Extract physical insight.</a:t>
            </a:r>
          </a:p>
          <a:p>
            <a:endParaRPr lang="en-US" dirty="0"/>
          </a:p>
        </p:txBody>
      </p:sp>
    </p:spTree>
    <p:extLst>
      <p:ext uri="{BB962C8B-B14F-4D97-AF65-F5344CB8AC3E}">
        <p14:creationId xmlns:p14="http://schemas.microsoft.com/office/powerpoint/2010/main" val="34809109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76BDE-95E3-E946-A9A5-894084D8ABE8}"/>
              </a:ext>
            </a:extLst>
          </p:cNvPr>
          <p:cNvSpPr>
            <a:spLocks noGrp="1"/>
          </p:cNvSpPr>
          <p:nvPr>
            <p:ph type="title"/>
          </p:nvPr>
        </p:nvSpPr>
        <p:spPr/>
        <p:txBody>
          <a:bodyPr/>
          <a:lstStyle/>
          <a:p>
            <a:r>
              <a:rPr lang="en-US" dirty="0"/>
              <a:t>We’ve made progress</a:t>
            </a:r>
          </a:p>
        </p:txBody>
      </p:sp>
      <p:sp>
        <p:nvSpPr>
          <p:cNvPr id="3" name="Content Placeholder 2">
            <a:extLst>
              <a:ext uri="{FF2B5EF4-FFF2-40B4-BE49-F238E27FC236}">
                <a16:creationId xmlns:a16="http://schemas.microsoft.com/office/drawing/2014/main" id="{881F1DDD-3E7A-7845-B2DF-C84375B7724E}"/>
              </a:ext>
            </a:extLst>
          </p:cNvPr>
          <p:cNvSpPr>
            <a:spLocks noGrp="1"/>
          </p:cNvSpPr>
          <p:nvPr>
            <p:ph idx="1"/>
          </p:nvPr>
        </p:nvSpPr>
        <p:spPr>
          <a:xfrm>
            <a:off x="1371600" y="2286000"/>
            <a:ext cx="9601200" cy="4008120"/>
          </a:xfrm>
        </p:spPr>
        <p:txBody>
          <a:bodyPr/>
          <a:lstStyle/>
          <a:p>
            <a:r>
              <a:rPr lang="en-US" dirty="0"/>
              <a:t>Amount of computation in curriculum has improved since survey in 2006</a:t>
            </a:r>
          </a:p>
          <a:p>
            <a:r>
              <a:rPr lang="en-US" dirty="0"/>
              <a:t>50% of departments report at least half of faculty members assigning computational homework and a similar percentage assigning computational projects</a:t>
            </a:r>
          </a:p>
          <a:p>
            <a:pPr lvl="1"/>
            <a:r>
              <a:rPr lang="en-US" dirty="0"/>
              <a:t>63% of departments have at least one faculty member requiring computational homework</a:t>
            </a:r>
          </a:p>
          <a:p>
            <a:pPr lvl="1"/>
            <a:r>
              <a:rPr lang="en-US" dirty="0"/>
              <a:t>In 2006 39% of departments reported 20% of faculty included computation in their grading</a:t>
            </a:r>
          </a:p>
          <a:p>
            <a:r>
              <a:rPr lang="en-US" dirty="0"/>
              <a:t>Less than 25% have half of faculty assessing computation on exams (35% report at least one faculty member doing this)</a:t>
            </a:r>
          </a:p>
          <a:p>
            <a:endParaRPr lang="en-US" dirty="0"/>
          </a:p>
        </p:txBody>
      </p:sp>
    </p:spTree>
    <p:extLst>
      <p:ext uri="{BB962C8B-B14F-4D97-AF65-F5344CB8AC3E}">
        <p14:creationId xmlns:p14="http://schemas.microsoft.com/office/powerpoint/2010/main" val="1561533824"/>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2105</TotalTime>
  <Words>1029</Words>
  <Application>Microsoft Macintosh PowerPoint</Application>
  <PresentationFormat>Widescreen</PresentationFormat>
  <Paragraphs>132</Paragraphs>
  <Slides>20</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Calibri</vt:lpstr>
      <vt:lpstr>Franklin Gothic Book</vt:lpstr>
      <vt:lpstr>Crop</vt:lpstr>
      <vt:lpstr>Implementing Computation Across the Curriculum</vt:lpstr>
      <vt:lpstr>Talk Outline</vt:lpstr>
      <vt:lpstr>Three-Legged Stool</vt:lpstr>
      <vt:lpstr>Inert Gas Condensation of Nanomagnets</vt:lpstr>
      <vt:lpstr>Computation in the Workplace</vt:lpstr>
      <vt:lpstr>Partnership for the Integration of Computation into Undergraduate Physics   - Goals</vt:lpstr>
      <vt:lpstr>What does “integration of computation across the curriculum” mean?</vt:lpstr>
      <vt:lpstr>Computational Physics Thinking</vt:lpstr>
      <vt:lpstr>We’ve made progress</vt:lpstr>
      <vt:lpstr>Why do you think computation should be included in the curriculum?</vt:lpstr>
      <vt:lpstr>Why do you think computation should be included in the curriculum?</vt:lpstr>
      <vt:lpstr>What hurdles do you see to implementing computation across the curriculum?</vt:lpstr>
      <vt:lpstr>What hurdles do you see to implementing computation across the curriculum?</vt:lpstr>
      <vt:lpstr>Overcoming hurdles</vt:lpstr>
      <vt:lpstr>A parting thought…</vt:lpstr>
      <vt:lpstr>Where have all the slide rules gone?</vt:lpstr>
      <vt:lpstr>A parting thought…</vt:lpstr>
      <vt:lpstr>My challenge to you…</vt:lpstr>
      <vt:lpstr>Possible ALpHA/PICUP Immersion in 2019</vt:lpstr>
      <vt:lpstr>Talk slides and links to references at:</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Implementing Computation Across the Curriculum</dc:title>
  <dc:creator>Zimmerman, Todd</dc:creator>
  <cp:lastModifiedBy>Zimmerman, Todd</cp:lastModifiedBy>
  <cp:revision>15</cp:revision>
  <dcterms:created xsi:type="dcterms:W3CDTF">2018-07-23T15:59:23Z</dcterms:created>
  <dcterms:modified xsi:type="dcterms:W3CDTF">2018-07-25T03:07:50Z</dcterms:modified>
</cp:coreProperties>
</file>

<file path=docProps/thumbnail.jpeg>
</file>